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handoutMasterIdLst>
    <p:handoutMasterId r:id="rId19"/>
  </p:handoutMasterIdLst>
  <p:sldIdLst>
    <p:sldId id="271" r:id="rId5"/>
    <p:sldId id="2142533660" r:id="rId6"/>
    <p:sldId id="2142533653" r:id="rId7"/>
    <p:sldId id="2142533705" r:id="rId8"/>
    <p:sldId id="2142533646" r:id="rId9"/>
    <p:sldId id="2142533696" r:id="rId10"/>
    <p:sldId id="2142533697" r:id="rId11"/>
    <p:sldId id="2142533699" r:id="rId12"/>
    <p:sldId id="2142533707" r:id="rId13"/>
    <p:sldId id="2142533689" r:id="rId14"/>
    <p:sldId id="2142533659" r:id="rId15"/>
    <p:sldId id="2142533670" r:id="rId16"/>
    <p:sldId id="2142533679" r:id="rId17"/>
  </p:sldIdLst>
  <p:sldSz cx="9144000" cy="6858000" type="screen4x3"/>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FA111F2-3DE2-4409-8A16-ABFA5E8F71F3}">
          <p14:sldIdLst>
            <p14:sldId id="271"/>
            <p14:sldId id="2142533660"/>
            <p14:sldId id="2142533653"/>
            <p14:sldId id="2142533705"/>
            <p14:sldId id="2142533646"/>
            <p14:sldId id="2142533696"/>
            <p14:sldId id="2142533697"/>
            <p14:sldId id="2142533699"/>
            <p14:sldId id="2142533707"/>
            <p14:sldId id="2142533689"/>
            <p14:sldId id="2142533659"/>
            <p14:sldId id="2142533670"/>
            <p14:sldId id="2142533679"/>
          </p14:sldIdLst>
        </p14:section>
      </p14:sectionLst>
    </p:ex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4502" userDrawn="1">
          <p15:clr>
            <a:srgbClr val="A4A3A4"/>
          </p15:clr>
        </p15:guide>
        <p15:guide id="2" pos="31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BDBB"/>
    <a:srgbClr val="B4D7D6"/>
    <a:srgbClr val="F7D5CD"/>
    <a:srgbClr val="EDF4F3"/>
    <a:srgbClr val="FBEBE8"/>
    <a:srgbClr val="D8E8E7"/>
    <a:srgbClr val="EDEAE5"/>
    <a:srgbClr val="E7EAED"/>
    <a:srgbClr val="CCD2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9B8C42-70F7-E098-CD88-181F350B96B1}" v="1" dt="2025-09-01T04:57:56.240"/>
    <p1510:client id="{ED4D840E-E296-4AA3-8A54-299AAE85E8B2}" v="2" dt="2025-09-01T07:34:13.01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inimized">
    <p:restoredLeft sz="15620"/>
    <p:restoredTop sz="25823" autoAdjust="0"/>
  </p:normalViewPr>
  <p:slideViewPr>
    <p:cSldViewPr snapToGrid="0">
      <p:cViewPr varScale="1">
        <p:scale>
          <a:sx n="23" d="100"/>
          <a:sy n="23" d="100"/>
        </p:scale>
        <p:origin x="4056" y="36"/>
      </p:cViewPr>
      <p:guideLst>
        <p:guide orient="horz" pos="2137"/>
        <p:guide pos="2880"/>
      </p:guideLst>
    </p:cSldViewPr>
  </p:slideViewPr>
  <p:notesTextViewPr>
    <p:cViewPr>
      <p:scale>
        <a:sx n="1" d="1"/>
        <a:sy n="1" d="1"/>
      </p:scale>
      <p:origin x="0" y="-4494"/>
    </p:cViewPr>
  </p:notesTextViewPr>
  <p:notesViewPr>
    <p:cSldViewPr snapToGrid="0">
      <p:cViewPr varScale="1">
        <p:scale>
          <a:sx n="50" d="100"/>
          <a:sy n="50" d="100"/>
        </p:scale>
        <p:origin x="4074" y="36"/>
      </p:cViewPr>
      <p:guideLst>
        <p:guide orient="horz" pos="4502"/>
        <p:guide pos="31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ako Sugiura" userId="f176dca0-25d8-419d-9f32-7c12f7896e26" providerId="ADAL" clId="{D6D7F9FB-B5DB-4D53-B445-0F0C93C5B1E1}"/>
    <pc:docChg chg="modSld">
      <pc:chgData name="Nanako Sugiura" userId="f176dca0-25d8-419d-9f32-7c12f7896e26" providerId="ADAL" clId="{D6D7F9FB-B5DB-4D53-B445-0F0C93C5B1E1}" dt="2025-09-01T07:54:20.136" v="1" actId="113"/>
      <pc:docMkLst>
        <pc:docMk/>
      </pc:docMkLst>
      <pc:sldChg chg="modNotesTx">
        <pc:chgData name="Nanako Sugiura" userId="f176dca0-25d8-419d-9f32-7c12f7896e26" providerId="ADAL" clId="{D6D7F9FB-B5DB-4D53-B445-0F0C93C5B1E1}" dt="2025-09-01T07:54:20.136" v="1" actId="113"/>
        <pc:sldMkLst>
          <pc:docMk/>
          <pc:sldMk cId="3510827999" sldId="2142533696"/>
        </pc:sldMkLst>
      </pc:sldChg>
    </pc:docChg>
  </pc:docChgLst>
  <pc:docChgLst>
    <pc:chgData name="Nao Uriu" userId="0841e9b3-f6c0-4935-a264-054d18a1a122" providerId="ADAL" clId="{ED4D840E-E296-4AA3-8A54-299AAE85E8B2}"/>
    <pc:docChg chg="modSld">
      <pc:chgData name="Nao Uriu" userId="0841e9b3-f6c0-4935-a264-054d18a1a122" providerId="ADAL" clId="{ED4D840E-E296-4AA3-8A54-299AAE85E8B2}" dt="2025-09-01T07:38:47.893" v="9" actId="20577"/>
      <pc:docMkLst>
        <pc:docMk/>
      </pc:docMkLst>
      <pc:sldChg chg="modNotes modNotesTx">
        <pc:chgData name="Nao Uriu" userId="0841e9b3-f6c0-4935-a264-054d18a1a122" providerId="ADAL" clId="{ED4D840E-E296-4AA3-8A54-299AAE85E8B2}" dt="2025-09-01T07:38:47.893" v="9" actId="20577"/>
        <pc:sldMkLst>
          <pc:docMk/>
          <pc:sldMk cId="3510827999" sldId="214253369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5B747D4-ABFF-C5BA-DE22-B60D063EEE8D}"/>
              </a:ext>
            </a:extLst>
          </p:cNvPr>
          <p:cNvSpPr>
            <a:spLocks noGrp="1"/>
          </p:cNvSpPr>
          <p:nvPr>
            <p:ph type="hdr" sz="quarter"/>
          </p:nvPr>
        </p:nvSpPr>
        <p:spPr>
          <a:xfrm>
            <a:off x="0" y="0"/>
            <a:ext cx="4275138" cy="7159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4C90361F-D7D1-673E-DC52-72CE51B04447}"/>
              </a:ext>
            </a:extLst>
          </p:cNvPr>
          <p:cNvSpPr>
            <a:spLocks noGrp="1"/>
          </p:cNvSpPr>
          <p:nvPr>
            <p:ph type="dt" sz="quarter" idx="1"/>
          </p:nvPr>
        </p:nvSpPr>
        <p:spPr>
          <a:xfrm>
            <a:off x="5588000" y="0"/>
            <a:ext cx="4276725" cy="715963"/>
          </a:xfrm>
          <a:prstGeom prst="rect">
            <a:avLst/>
          </a:prstGeom>
        </p:spPr>
        <p:txBody>
          <a:bodyPr vert="horz" lIns="91440" tIns="45720" rIns="91440" bIns="45720" rtlCol="0"/>
          <a:lstStyle>
            <a:lvl1pPr algn="r">
              <a:defRPr sz="1200"/>
            </a:lvl1pPr>
          </a:lstStyle>
          <a:p>
            <a:fld id="{1B8474EF-2009-4269-97D0-326FE5C7B2B4}" type="datetimeFigureOut">
              <a:rPr kumimoji="1" lang="ja-JP" altLang="en-US" smtClean="0"/>
              <a:t>2025/9/1</a:t>
            </a:fld>
            <a:endParaRPr kumimoji="1" lang="ja-JP" altLang="en-US"/>
          </a:p>
        </p:txBody>
      </p:sp>
      <p:sp>
        <p:nvSpPr>
          <p:cNvPr id="4" name="フッター プレースホルダー 3">
            <a:extLst>
              <a:ext uri="{FF2B5EF4-FFF2-40B4-BE49-F238E27FC236}">
                <a16:creationId xmlns:a16="http://schemas.microsoft.com/office/drawing/2014/main" id="{0FDE0714-EF4A-9448-A618-D35007C20931}"/>
              </a:ext>
            </a:extLst>
          </p:cNvPr>
          <p:cNvSpPr>
            <a:spLocks noGrp="1"/>
          </p:cNvSpPr>
          <p:nvPr>
            <p:ph type="ftr" sz="quarter" idx="2"/>
          </p:nvPr>
        </p:nvSpPr>
        <p:spPr>
          <a:xfrm>
            <a:off x="0" y="13579475"/>
            <a:ext cx="4275138" cy="7159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14DC2764-C852-8EDA-41C3-6A797AA59125}"/>
              </a:ext>
            </a:extLst>
          </p:cNvPr>
          <p:cNvSpPr>
            <a:spLocks noGrp="1"/>
          </p:cNvSpPr>
          <p:nvPr>
            <p:ph type="sldNum" sz="quarter" idx="3"/>
          </p:nvPr>
        </p:nvSpPr>
        <p:spPr>
          <a:xfrm>
            <a:off x="5588000" y="13579475"/>
            <a:ext cx="4276725" cy="715963"/>
          </a:xfrm>
          <a:prstGeom prst="rect">
            <a:avLst/>
          </a:prstGeom>
        </p:spPr>
        <p:txBody>
          <a:bodyPr vert="horz" lIns="91440" tIns="45720" rIns="91440" bIns="45720" rtlCol="0" anchor="b"/>
          <a:lstStyle>
            <a:lvl1pPr algn="r">
              <a:defRPr sz="1200"/>
            </a:lvl1pPr>
          </a:lstStyle>
          <a:p>
            <a:fld id="{83B2D6F7-8FA9-4E21-8E05-E52CD39FC4E4}" type="slidenum">
              <a:rPr kumimoji="1" lang="ja-JP" altLang="en-US" smtClean="0"/>
              <a:t>‹#›</a:t>
            </a:fld>
            <a:endParaRPr kumimoji="1" lang="ja-JP" altLang="en-US"/>
          </a:p>
        </p:txBody>
      </p:sp>
    </p:spTree>
    <p:extLst>
      <p:ext uri="{BB962C8B-B14F-4D97-AF65-F5344CB8AC3E}">
        <p14:creationId xmlns:p14="http://schemas.microsoft.com/office/powerpoint/2010/main" val="1323404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275401" cy="717254"/>
          </a:xfrm>
          <a:prstGeom prst="rect">
            <a:avLst/>
          </a:prstGeom>
        </p:spPr>
        <p:txBody>
          <a:bodyPr vert="horz" lIns="132070" tIns="66036" rIns="132070" bIns="66036" rtlCol="0"/>
          <a:lstStyle>
            <a:lvl1pPr algn="l">
              <a:defRPr sz="1700"/>
            </a:lvl1pPr>
          </a:lstStyle>
          <a:p>
            <a:endParaRPr kumimoji="1" lang="ja-JP" altLang="en-US"/>
          </a:p>
        </p:txBody>
      </p:sp>
      <p:sp>
        <p:nvSpPr>
          <p:cNvPr id="3" name="日付プレースホルダー 2"/>
          <p:cNvSpPr>
            <a:spLocks noGrp="1"/>
          </p:cNvSpPr>
          <p:nvPr>
            <p:ph type="dt" idx="1"/>
          </p:nvPr>
        </p:nvSpPr>
        <p:spPr>
          <a:xfrm>
            <a:off x="5588631" y="2"/>
            <a:ext cx="4275401" cy="717254"/>
          </a:xfrm>
          <a:prstGeom prst="rect">
            <a:avLst/>
          </a:prstGeom>
        </p:spPr>
        <p:txBody>
          <a:bodyPr vert="horz" lIns="132070" tIns="66036" rIns="132070" bIns="66036" rtlCol="0"/>
          <a:lstStyle>
            <a:lvl1pPr algn="r">
              <a:defRPr sz="1700"/>
            </a:lvl1pPr>
          </a:lstStyle>
          <a:p>
            <a:fld id="{54EB5D87-E4F9-453C-B5B2-F50AB79F5D30}" type="datetimeFigureOut">
              <a:rPr kumimoji="1" lang="ja-JP" altLang="en-US" smtClean="0"/>
              <a:t>2025/9/1</a:t>
            </a:fld>
            <a:endParaRPr kumimoji="1" lang="ja-JP" altLang="en-US"/>
          </a:p>
        </p:txBody>
      </p:sp>
      <p:sp>
        <p:nvSpPr>
          <p:cNvPr id="4" name="スライド イメージ プレースホルダー 3"/>
          <p:cNvSpPr>
            <a:spLocks noGrp="1" noRot="1" noChangeAspect="1"/>
          </p:cNvSpPr>
          <p:nvPr>
            <p:ph type="sldImg" idx="2"/>
          </p:nvPr>
        </p:nvSpPr>
        <p:spPr>
          <a:xfrm>
            <a:off x="1717675" y="1787525"/>
            <a:ext cx="6430963" cy="4822825"/>
          </a:xfrm>
          <a:prstGeom prst="rect">
            <a:avLst/>
          </a:prstGeom>
          <a:noFill/>
          <a:ln w="12700">
            <a:solidFill>
              <a:prstClr val="black"/>
            </a:solidFill>
          </a:ln>
        </p:spPr>
        <p:txBody>
          <a:bodyPr vert="horz" lIns="132070" tIns="66036" rIns="132070" bIns="66036" rtlCol="0" anchor="ctr"/>
          <a:lstStyle/>
          <a:p>
            <a:endParaRPr lang="ja-JP" altLang="en-US"/>
          </a:p>
        </p:txBody>
      </p:sp>
      <p:sp>
        <p:nvSpPr>
          <p:cNvPr id="5" name="ノート プレースホルダー 4"/>
          <p:cNvSpPr>
            <a:spLocks noGrp="1"/>
          </p:cNvSpPr>
          <p:nvPr>
            <p:ph type="body" sz="quarter" idx="3"/>
          </p:nvPr>
        </p:nvSpPr>
        <p:spPr>
          <a:xfrm>
            <a:off x="986632" y="6879683"/>
            <a:ext cx="7893050" cy="5628829"/>
          </a:xfrm>
          <a:prstGeom prst="rect">
            <a:avLst/>
          </a:prstGeom>
        </p:spPr>
        <p:txBody>
          <a:bodyPr vert="horz" lIns="132070" tIns="66036" rIns="132070" bIns="6603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13578186"/>
            <a:ext cx="4275401" cy="717253"/>
          </a:xfrm>
          <a:prstGeom prst="rect">
            <a:avLst/>
          </a:prstGeom>
        </p:spPr>
        <p:txBody>
          <a:bodyPr vert="horz" lIns="132070" tIns="66036" rIns="132070" bIns="66036"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588631" y="13578186"/>
            <a:ext cx="4275401" cy="717253"/>
          </a:xfrm>
          <a:prstGeom prst="rect">
            <a:avLst/>
          </a:prstGeom>
        </p:spPr>
        <p:txBody>
          <a:bodyPr vert="horz" lIns="132070" tIns="66036" rIns="132070" bIns="66036" rtlCol="0" anchor="b"/>
          <a:lstStyle>
            <a:lvl1pPr algn="r">
              <a:defRPr sz="1700"/>
            </a:lvl1pPr>
          </a:lstStyle>
          <a:p>
            <a:fld id="{E5004559-B4FB-4C47-AB5E-A77F6338FEE4}" type="slidenum">
              <a:rPr kumimoji="1" lang="ja-JP" altLang="en-US" smtClean="0"/>
              <a:t>‹#›</a:t>
            </a:fld>
            <a:endParaRPr kumimoji="1" lang="ja-JP" altLang="en-US"/>
          </a:p>
        </p:txBody>
      </p:sp>
    </p:spTree>
    <p:extLst>
      <p:ext uri="{BB962C8B-B14F-4D97-AF65-F5344CB8AC3E}">
        <p14:creationId xmlns:p14="http://schemas.microsoft.com/office/powerpoint/2010/main" val="6712101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www.mhlw.go.jp/stf/seisakunitsuite/bunya/koyou_roudou/roudoukijun/hoken/2024707.html?utm_source=chatgpt.com" TargetMode="External"/><Relationship Id="rId3" Type="http://schemas.openxmlformats.org/officeDocument/2006/relationships/hyperlink" Target="https://www.nenkin.go.jp/service/jukyu/seido/shougainenkin/jukyu-yoken/20150514.html" TargetMode="External"/><Relationship Id="rId7" Type="http://schemas.openxmlformats.org/officeDocument/2006/relationships/hyperlink" Target="https://www.mhlw.go.jp/stf/seisakunitsuite/bunya/koyou_roudou/koyou/koyouhoken/index_00003.html"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www.mhlw.go.jp/stf/seisakunitsuite/bunya/hukushi_kaigo/kaigo_koureisha/gaiyo/index.html" TargetMode="External"/><Relationship Id="rId5" Type="http://schemas.openxmlformats.org/officeDocument/2006/relationships/hyperlink" Target="https://www.nenkin.go.jp/service/jukyu/seido/izokunenkin/jukyu-yoken/20150401-04.html" TargetMode="External"/><Relationship Id="rId4" Type="http://schemas.openxmlformats.org/officeDocument/2006/relationships/hyperlink" Target="https://www.nenkin.go.jp/service/jukyu/seido/izokunenkin/jukyu-yoken/20150424.html"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a:t>※</a:t>
            </a:r>
            <a:r>
              <a:rPr lang="ja-JP" altLang="en-US"/>
              <a:t>本資料は自社の制度や方針にあわせて加筆修正のうえご使用ください</a:t>
            </a:r>
          </a:p>
          <a:p>
            <a:r>
              <a:rPr lang="en-US" altLang="ja-JP"/>
              <a:t>※</a:t>
            </a:r>
            <a:r>
              <a:rPr lang="ja-JP" altLang="en-US"/>
              <a:t>研修時にご活用いただける補足情報を一部ノートに記載しています</a:t>
            </a:r>
          </a:p>
          <a:p>
            <a:r>
              <a:rPr lang="en-US" altLang="ja-JP"/>
              <a:t>※</a:t>
            </a:r>
            <a:r>
              <a:rPr lang="ja-JP" altLang="en-US"/>
              <a:t>リンク先の資料をご使用の際は印刷してご利用ください</a:t>
            </a:r>
          </a:p>
          <a:p>
            <a:br>
              <a:rPr kumimoji="1" lang="en-US" altLang="ja-JP"/>
            </a:br>
            <a:br>
              <a:rPr kumimoji="1" lang="en-US" altLang="ja-JP"/>
            </a:br>
            <a:br>
              <a:rPr kumimoji="1" lang="en-US" altLang="ja-JP"/>
            </a:br>
            <a:endParaRPr kumimoji="1" lang="ja-JP" altLang="en-US"/>
          </a:p>
        </p:txBody>
      </p:sp>
      <p:sp>
        <p:nvSpPr>
          <p:cNvPr id="4" name="スライド番号プレースホルダー 3"/>
          <p:cNvSpPr>
            <a:spLocks noGrp="1"/>
          </p:cNvSpPr>
          <p:nvPr>
            <p:ph type="sldNum" sz="quarter" idx="5"/>
          </p:nvPr>
        </p:nvSpPr>
        <p:spPr/>
        <p:txBody>
          <a:bodyPr/>
          <a:lstStyle/>
          <a:p>
            <a:fld id="{ED495E7A-04C3-4B5E-88D7-82FBF51F656C}" type="slidenum">
              <a:rPr kumimoji="1" lang="ja-JP" altLang="en-US" smtClean="0"/>
              <a:t>1</a:t>
            </a:fld>
            <a:endParaRPr kumimoji="1" lang="ja-JP" altLang="en-US"/>
          </a:p>
        </p:txBody>
      </p:sp>
    </p:spTree>
    <p:extLst>
      <p:ext uri="{BB962C8B-B14F-4D97-AF65-F5344CB8AC3E}">
        <p14:creationId xmlns:p14="http://schemas.microsoft.com/office/powerpoint/2010/main" val="3340888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A1BA4-C741-493F-0A62-93A8669DCB1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AD885D1-03B2-8D23-8BFA-C5B7D4A0F5C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1EB8C1B-A7E4-0CDA-F7C9-DD54DBE8554B}"/>
              </a:ext>
            </a:extLst>
          </p:cNvPr>
          <p:cNvSpPr>
            <a:spLocks noGrp="1"/>
          </p:cNvSpPr>
          <p:nvPr>
            <p:ph type="body" idx="1"/>
          </p:nvPr>
        </p:nvSpPr>
        <p:spPr/>
        <p:txBody>
          <a:bodyPr/>
          <a:lstStyle/>
          <a:p>
            <a:r>
              <a:rPr kumimoji="1" lang="ja-JP" altLang="en-US" b="0" dirty="0"/>
              <a:t>傷病手当金、出産手当金の算出方法</a:t>
            </a:r>
            <a:endParaRPr kumimoji="1" lang="en-US" altLang="ja-JP" b="0" dirty="0"/>
          </a:p>
          <a:p>
            <a:endParaRPr kumimoji="1" lang="en-US" altLang="ja-JP" b="0" dirty="0"/>
          </a:p>
          <a:p>
            <a:r>
              <a:rPr lang="ja-JP" altLang="en-US" dirty="0"/>
              <a:t>◆</a:t>
            </a:r>
            <a:r>
              <a:rPr lang="en-US" altLang="ja-JP" dirty="0"/>
              <a:t>1</a:t>
            </a:r>
            <a:r>
              <a:rPr lang="ja-JP" altLang="en-US" dirty="0"/>
              <a:t>日当たりの金額</a:t>
            </a:r>
            <a:endParaRPr lang="en-US" altLang="ja-JP" dirty="0"/>
          </a:p>
          <a:p>
            <a:r>
              <a:rPr lang="ja-JP" altLang="en-US" dirty="0"/>
              <a:t> </a:t>
            </a:r>
            <a:r>
              <a:rPr lang="en-US" altLang="ja-JP" dirty="0"/>
              <a:t>【</a:t>
            </a:r>
            <a:r>
              <a:rPr lang="ja-JP" altLang="en-US" dirty="0"/>
              <a:t>支給開始日（</a:t>
            </a:r>
            <a:r>
              <a:rPr lang="en-US" altLang="ja-JP" dirty="0"/>
              <a:t>※</a:t>
            </a:r>
            <a:r>
              <a:rPr lang="ja-JP" altLang="en-US" dirty="0"/>
              <a:t>１）の以前</a:t>
            </a:r>
            <a:r>
              <a:rPr lang="en-US" altLang="ja-JP" dirty="0"/>
              <a:t>12</a:t>
            </a:r>
            <a:r>
              <a:rPr lang="ja-JP" altLang="en-US" dirty="0"/>
              <a:t>か月間の標準報酬月額を平均した額</a:t>
            </a:r>
            <a:r>
              <a:rPr lang="en-US" altLang="ja-JP" dirty="0"/>
              <a:t>】÷30</a:t>
            </a:r>
            <a:r>
              <a:rPr lang="ja-JP" altLang="en-US" dirty="0"/>
              <a:t>日</a:t>
            </a:r>
            <a:r>
              <a:rPr lang="en-US" altLang="ja-JP" dirty="0"/>
              <a:t>×2/3</a:t>
            </a:r>
          </a:p>
          <a:p>
            <a:r>
              <a:rPr lang="en-US" altLang="ja-JP" dirty="0"/>
              <a:t>※1 </a:t>
            </a:r>
            <a:r>
              <a:rPr lang="ja-JP" altLang="en-US" dirty="0"/>
              <a:t>支給開始日とは、最初に傷病手当金（出産手当金）が支給された日のことです。 </a:t>
            </a:r>
            <a:endParaRPr lang="en-US" altLang="ja-JP" dirty="0"/>
          </a:p>
          <a:p>
            <a:r>
              <a:rPr lang="ja-JP" altLang="en-US" dirty="0"/>
              <a:t>注）会社が加入している健康保険の保険者（健保組合や協会けんぽなど）によって、金額が異なる場合もあります。</a:t>
            </a:r>
            <a:endParaRPr lang="en-US" altLang="ja-JP" dirty="0"/>
          </a:p>
          <a:p>
            <a:endParaRPr lang="en-US" altLang="ja-JP" dirty="0"/>
          </a:p>
          <a:p>
            <a:r>
              <a:rPr lang="ja-JP" altLang="en-US" dirty="0"/>
              <a:t>なお、支給開始日以前の期間が</a:t>
            </a:r>
            <a:r>
              <a:rPr lang="en-US" altLang="ja-JP" dirty="0"/>
              <a:t>12</a:t>
            </a:r>
            <a:r>
              <a:rPr lang="ja-JP" altLang="en-US" dirty="0"/>
              <a:t>か月に満たない場合は、 次のいずれか低い額を使用して計算します。</a:t>
            </a:r>
            <a:endParaRPr lang="en-US" altLang="ja-JP" dirty="0"/>
          </a:p>
          <a:p>
            <a:r>
              <a:rPr lang="ja-JP" altLang="en-US" dirty="0"/>
              <a:t>❶ 支給開始日の属する月以前の継続した各月の標準報酬月額の平均額</a:t>
            </a:r>
            <a:endParaRPr lang="en-US" altLang="ja-JP" dirty="0"/>
          </a:p>
          <a:p>
            <a:r>
              <a:rPr lang="ja-JP" altLang="en-US" dirty="0"/>
              <a:t>❷ 加入する健康保険の標準報酬月額の平均額 ただし、休業している間にも会社から給与が支払われる場合は、傷病手当金（出産手当金）と給与の差額が支給され、給与が傷病手当金（出産手当金）よりも多い場合は、支給されません。 </a:t>
            </a:r>
            <a:endParaRPr lang="en-US" altLang="ja-JP" dirty="0"/>
          </a:p>
          <a:p>
            <a:endParaRPr lang="en-US" altLang="ja-JP" dirty="0"/>
          </a:p>
          <a:p>
            <a:endParaRPr kumimoji="1" lang="en-US" altLang="ja-JP" b="0" dirty="0"/>
          </a:p>
          <a:p>
            <a:endParaRPr kumimoji="1" lang="en-US" altLang="ja-JP" b="0" dirty="0"/>
          </a:p>
        </p:txBody>
      </p:sp>
      <p:sp>
        <p:nvSpPr>
          <p:cNvPr id="4" name="スライド番号プレースホルダー 3">
            <a:extLst>
              <a:ext uri="{FF2B5EF4-FFF2-40B4-BE49-F238E27FC236}">
                <a16:creationId xmlns:a16="http://schemas.microsoft.com/office/drawing/2014/main" id="{D6BB05E5-1BF2-DFAD-5523-13CF6FF4AB8B}"/>
              </a:ext>
            </a:extLst>
          </p:cNvPr>
          <p:cNvSpPr>
            <a:spLocks noGrp="1"/>
          </p:cNvSpPr>
          <p:nvPr>
            <p:ph type="sldNum" sz="quarter" idx="5"/>
          </p:nvPr>
        </p:nvSpPr>
        <p:spPr/>
        <p:txBody>
          <a:bodyPr/>
          <a:lstStyle/>
          <a:p>
            <a:pPr defTabSz="660355">
              <a:defRPr/>
            </a:pPr>
            <a:fld id="{E5004559-B4FB-4C47-AB5E-A77F6338FEE4}" type="slidenum">
              <a:rPr kumimoji="1" lang="ja-JP" altLang="en-US">
                <a:solidFill>
                  <a:prstClr val="black"/>
                </a:solidFill>
                <a:latin typeface="游ゴシック" panose="02110004020202020204"/>
                <a:ea typeface="游ゴシック" panose="020B0400000000000000" pitchFamily="50" charset="-128"/>
              </a:rPr>
              <a:pPr defTabSz="660355">
                <a:defRPr/>
              </a:pPr>
              <a:t>10</a:t>
            </a:fld>
            <a:endParaRPr kumimoji="1" lang="ja-JP" altLang="en-US">
              <a:solidFill>
                <a:prstClr val="black"/>
              </a:solidFill>
              <a:latin typeface="游ゴシック" panose="02110004020202020204"/>
              <a:ea typeface="游ゴシック" panose="020B0400000000000000" pitchFamily="50" charset="-128"/>
            </a:endParaRPr>
          </a:p>
        </p:txBody>
      </p:sp>
    </p:spTree>
    <p:extLst>
      <p:ext uri="{BB962C8B-B14F-4D97-AF65-F5344CB8AC3E}">
        <p14:creationId xmlns:p14="http://schemas.microsoft.com/office/powerpoint/2010/main" val="2488163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E5004559-B4FB-4C47-AB5E-A77F6338FEE4}" type="slidenum">
              <a:rPr kumimoji="1" lang="ja-JP" altLang="en-US" smtClean="0"/>
              <a:t>11</a:t>
            </a:fld>
            <a:endParaRPr kumimoji="1" lang="ja-JP" altLang="en-US"/>
          </a:p>
        </p:txBody>
      </p:sp>
    </p:spTree>
    <p:extLst>
      <p:ext uri="{BB962C8B-B14F-4D97-AF65-F5344CB8AC3E}">
        <p14:creationId xmlns:p14="http://schemas.microsoft.com/office/powerpoint/2010/main" val="1647501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D6F66-AC09-CBA8-8F0E-F184277840B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850F3A0-E1C8-B52F-5CBC-C5710409272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4C91AAC-1E47-0441-6C39-084A03D90963}"/>
              </a:ext>
            </a:extLst>
          </p:cNvPr>
          <p:cNvSpPr>
            <a:spLocks noGrp="1"/>
          </p:cNvSpPr>
          <p:nvPr>
            <p:ph type="body" idx="1"/>
          </p:nvPr>
        </p:nvSpPr>
        <p:spPr/>
        <p:txBody>
          <a:bodyPr/>
          <a:lstStyle/>
          <a:p>
            <a:pPr defTabSz="1330726">
              <a:defRPr/>
            </a:pPr>
            <a:r>
              <a:rPr lang="ja-JP" altLang="en-US"/>
              <a:t>こちらのスライドには、会社から従業員に向けたメッセージを記入してください。</a:t>
            </a:r>
            <a:endParaRPr lang="en-US" altLang="ja-JP"/>
          </a:p>
          <a:p>
            <a:endParaRPr kumimoji="1" lang="en-US" altLang="ja-JP"/>
          </a:p>
          <a:p>
            <a:endParaRPr kumimoji="1" lang="ja-JP" altLang="en-US"/>
          </a:p>
          <a:p>
            <a:endParaRPr kumimoji="1" lang="ja-JP" altLang="en-US"/>
          </a:p>
        </p:txBody>
      </p:sp>
      <p:sp>
        <p:nvSpPr>
          <p:cNvPr id="4" name="スライド番号プレースホルダー 3">
            <a:extLst>
              <a:ext uri="{FF2B5EF4-FFF2-40B4-BE49-F238E27FC236}">
                <a16:creationId xmlns:a16="http://schemas.microsoft.com/office/drawing/2014/main" id="{BCFAAD82-EBF9-10CA-90DD-A25245425709}"/>
              </a:ext>
            </a:extLst>
          </p:cNvPr>
          <p:cNvSpPr>
            <a:spLocks noGrp="1"/>
          </p:cNvSpPr>
          <p:nvPr>
            <p:ph type="sldNum" sz="quarter" idx="5"/>
          </p:nvPr>
        </p:nvSpPr>
        <p:spPr/>
        <p:txBody>
          <a:bodyPr/>
          <a:lstStyle/>
          <a:p>
            <a:pPr defTabSz="660355">
              <a:defRPr/>
            </a:pPr>
            <a:fld id="{E5004559-B4FB-4C47-AB5E-A77F6338FEE4}" type="slidenum">
              <a:rPr kumimoji="1" lang="ja-JP" altLang="en-US">
                <a:solidFill>
                  <a:prstClr val="black"/>
                </a:solidFill>
                <a:latin typeface="游ゴシック" panose="02110004020202020204"/>
                <a:ea typeface="游ゴシック" panose="020B0400000000000000" pitchFamily="50" charset="-128"/>
              </a:rPr>
              <a:pPr defTabSz="660355">
                <a:defRPr/>
              </a:pPr>
              <a:t>12</a:t>
            </a:fld>
            <a:endParaRPr kumimoji="1" lang="ja-JP" altLang="en-US">
              <a:solidFill>
                <a:prstClr val="black"/>
              </a:solidFill>
              <a:latin typeface="游ゴシック" panose="02110004020202020204"/>
              <a:ea typeface="游ゴシック" panose="020B0400000000000000" pitchFamily="50" charset="-128"/>
            </a:endParaRPr>
          </a:p>
        </p:txBody>
      </p:sp>
    </p:spTree>
    <p:extLst>
      <p:ext uri="{BB962C8B-B14F-4D97-AF65-F5344CB8AC3E}">
        <p14:creationId xmlns:p14="http://schemas.microsoft.com/office/powerpoint/2010/main" val="4001058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5004559-B4FB-4C47-AB5E-A77F6338FEE4}" type="slidenum">
              <a:rPr kumimoji="1" lang="ja-JP" altLang="en-US" smtClean="0"/>
              <a:t>13</a:t>
            </a:fld>
            <a:endParaRPr kumimoji="1" lang="ja-JP" altLang="en-US"/>
          </a:p>
        </p:txBody>
      </p:sp>
    </p:spTree>
    <p:extLst>
      <p:ext uri="{BB962C8B-B14F-4D97-AF65-F5344CB8AC3E}">
        <p14:creationId xmlns:p14="http://schemas.microsoft.com/office/powerpoint/2010/main" val="3704054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a:p>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E5004559-B4FB-4C47-AB5E-A77F6338FEE4}" type="slidenum">
              <a:rPr kumimoji="1" lang="ja-JP" altLang="en-US" smtClean="0"/>
              <a:t>2</a:t>
            </a:fld>
            <a:endParaRPr kumimoji="1" lang="ja-JP" altLang="en-US"/>
          </a:p>
        </p:txBody>
      </p:sp>
    </p:spTree>
    <p:extLst>
      <p:ext uri="{BB962C8B-B14F-4D97-AF65-F5344CB8AC3E}">
        <p14:creationId xmlns:p14="http://schemas.microsoft.com/office/powerpoint/2010/main" val="2681162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defTabSz="660355">
              <a:defRPr/>
            </a:pPr>
            <a:fld id="{E5004559-B4FB-4C47-AB5E-A77F6338FEE4}" type="slidenum">
              <a:rPr kumimoji="1" lang="ja-JP" altLang="en-US">
                <a:solidFill>
                  <a:prstClr val="black"/>
                </a:solidFill>
                <a:latin typeface="游ゴシック" panose="02110004020202020204"/>
                <a:ea typeface="游ゴシック" panose="020B0400000000000000" pitchFamily="50" charset="-128"/>
              </a:rPr>
              <a:pPr defTabSz="660355">
                <a:defRPr/>
              </a:pPr>
              <a:t>3</a:t>
            </a:fld>
            <a:endParaRPr kumimoji="1" lang="ja-JP" altLang="en-US">
              <a:solidFill>
                <a:prstClr val="black"/>
              </a:solidFill>
              <a:latin typeface="游ゴシック" panose="02110004020202020204"/>
              <a:ea typeface="游ゴシック" panose="020B0400000000000000" pitchFamily="50" charset="-128"/>
            </a:endParaRPr>
          </a:p>
        </p:txBody>
      </p:sp>
    </p:spTree>
    <p:extLst>
      <p:ext uri="{BB962C8B-B14F-4D97-AF65-F5344CB8AC3E}">
        <p14:creationId xmlns:p14="http://schemas.microsoft.com/office/powerpoint/2010/main" val="3163824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E68B43-8037-8384-02DE-78096316B2B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1B097FF-521A-5B78-61F7-13B2F4B3AB3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92884A8-75B3-0D9F-AB9C-510541D544BC}"/>
              </a:ext>
            </a:extLst>
          </p:cNvPr>
          <p:cNvSpPr>
            <a:spLocks noGrp="1"/>
          </p:cNvSpPr>
          <p:nvPr>
            <p:ph type="body" idx="1"/>
          </p:nvPr>
        </p:nvSpPr>
        <p:spPr/>
        <p:txBody>
          <a:bodyPr/>
          <a:lstStyle/>
          <a:p>
            <a:r>
              <a:rPr kumimoji="1" lang="ja-JP" altLang="en-US"/>
              <a:t>こちらのスライドは自社の制度内容に合わせてご記入ください。</a:t>
            </a:r>
            <a:endParaRPr kumimoji="1" lang="en-US" altLang="ja-JP"/>
          </a:p>
          <a:p>
            <a:endParaRPr kumimoji="1" lang="ja-JP" altLang="en-US"/>
          </a:p>
        </p:txBody>
      </p:sp>
      <p:sp>
        <p:nvSpPr>
          <p:cNvPr id="4" name="スライド番号プレースホルダー 3">
            <a:extLst>
              <a:ext uri="{FF2B5EF4-FFF2-40B4-BE49-F238E27FC236}">
                <a16:creationId xmlns:a16="http://schemas.microsoft.com/office/drawing/2014/main" id="{68F9C9B6-CB54-0043-3C54-9BB46C0D7943}"/>
              </a:ext>
            </a:extLst>
          </p:cNvPr>
          <p:cNvSpPr>
            <a:spLocks noGrp="1"/>
          </p:cNvSpPr>
          <p:nvPr>
            <p:ph type="sldNum" sz="quarter" idx="5"/>
          </p:nvPr>
        </p:nvSpPr>
        <p:spPr/>
        <p:txBody>
          <a:bodyPr/>
          <a:lstStyle/>
          <a:p>
            <a:fld id="{E5004559-B4FB-4C47-AB5E-A77F6338FEE4}" type="slidenum">
              <a:rPr kumimoji="1" lang="ja-JP" altLang="en-US" smtClean="0"/>
              <a:t>4</a:t>
            </a:fld>
            <a:endParaRPr kumimoji="1" lang="ja-JP" altLang="en-US"/>
          </a:p>
        </p:txBody>
      </p:sp>
    </p:spTree>
    <p:extLst>
      <p:ext uri="{BB962C8B-B14F-4D97-AF65-F5344CB8AC3E}">
        <p14:creationId xmlns:p14="http://schemas.microsoft.com/office/powerpoint/2010/main" val="346500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D6F66-AC09-CBA8-8F0E-F184277840B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850F3A0-E1C8-B52F-5CBC-C5710409272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4C91AAC-1E47-0441-6C39-084A03D90963}"/>
              </a:ext>
            </a:extLst>
          </p:cNvPr>
          <p:cNvSpPr>
            <a:spLocks noGrp="1"/>
          </p:cNvSpPr>
          <p:nvPr>
            <p:ph type="body" idx="1"/>
          </p:nvPr>
        </p:nvSpPr>
        <p:spPr/>
        <p:txBody>
          <a:bodyPr/>
          <a:lstStyle/>
          <a:p>
            <a:r>
              <a:rPr kumimoji="1" lang="ja-JP" altLang="en-US"/>
              <a:t>こちらのスライドは自社の制度内容に合わせてご記入ください。</a:t>
            </a:r>
          </a:p>
          <a:p>
            <a:endParaRPr kumimoji="1" lang="ja-JP" altLang="en-US"/>
          </a:p>
        </p:txBody>
      </p:sp>
      <p:sp>
        <p:nvSpPr>
          <p:cNvPr id="4" name="スライド番号プレースホルダー 3">
            <a:extLst>
              <a:ext uri="{FF2B5EF4-FFF2-40B4-BE49-F238E27FC236}">
                <a16:creationId xmlns:a16="http://schemas.microsoft.com/office/drawing/2014/main" id="{BCFAAD82-EBF9-10CA-90DD-A25245425709}"/>
              </a:ext>
            </a:extLst>
          </p:cNvPr>
          <p:cNvSpPr>
            <a:spLocks noGrp="1"/>
          </p:cNvSpPr>
          <p:nvPr>
            <p:ph type="sldNum" sz="quarter" idx="5"/>
          </p:nvPr>
        </p:nvSpPr>
        <p:spPr/>
        <p:txBody>
          <a:bodyPr/>
          <a:lstStyle/>
          <a:p>
            <a:fld id="{E5004559-B4FB-4C47-AB5E-A77F6338FEE4}" type="slidenum">
              <a:rPr kumimoji="1" lang="ja-JP" altLang="en-US" smtClean="0"/>
              <a:t>5</a:t>
            </a:fld>
            <a:endParaRPr kumimoji="1" lang="ja-JP" altLang="en-US"/>
          </a:p>
        </p:txBody>
      </p:sp>
    </p:spTree>
    <p:extLst>
      <p:ext uri="{BB962C8B-B14F-4D97-AF65-F5344CB8AC3E}">
        <p14:creationId xmlns:p14="http://schemas.microsoft.com/office/powerpoint/2010/main" val="2184430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97458A-B825-1400-3CEE-4143E265490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93123EE-796F-45C9-8AB2-9EEF3E6F459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0D8E1D5-5452-F69B-7A94-937B68E39B30}"/>
              </a:ext>
            </a:extLst>
          </p:cNvPr>
          <p:cNvSpPr>
            <a:spLocks noGrp="1"/>
          </p:cNvSpPr>
          <p:nvPr>
            <p:ph type="body" idx="1"/>
          </p:nvPr>
        </p:nvSpPr>
        <p:spPr/>
        <p:txBody>
          <a:bodyPr/>
          <a:lstStyle/>
          <a:p>
            <a:r>
              <a:rPr lang="ja-JP" altLang="en-US" dirty="0"/>
              <a:t>＜注意点＞</a:t>
            </a:r>
            <a:endParaRPr lang="en-US" altLang="ja-JP" dirty="0"/>
          </a:p>
          <a:p>
            <a:r>
              <a:rPr lang="ja-JP" altLang="en-US" b="1" dirty="0"/>
              <a:t>（</a:t>
            </a:r>
            <a:r>
              <a:rPr lang="en-US" altLang="ja-JP" b="1" dirty="0"/>
              <a:t>1</a:t>
            </a:r>
            <a:r>
              <a:rPr lang="ja-JP" altLang="en-US" b="1" dirty="0"/>
              <a:t>）従業員数とは</a:t>
            </a:r>
          </a:p>
          <a:p>
            <a:r>
              <a:rPr lang="ja-JP" altLang="en-US" dirty="0"/>
              <a:t>その企業の「厚生年金保険の適用対象者数（被保険者数）」で判断します。</a:t>
            </a:r>
          </a:p>
          <a:p>
            <a:r>
              <a:rPr lang="ja-JP" altLang="en-US" dirty="0"/>
              <a:t>具体的には、フルタイムの従業員数と、週所定労働時間および月所定労働日数がフルタイムの</a:t>
            </a:r>
            <a:r>
              <a:rPr lang="en-US" altLang="ja-JP" dirty="0"/>
              <a:t>4</a:t>
            </a:r>
            <a:r>
              <a:rPr lang="ja-JP" altLang="en-US" dirty="0"/>
              <a:t>分の</a:t>
            </a:r>
            <a:r>
              <a:rPr lang="en-US" altLang="ja-JP" dirty="0"/>
              <a:t>3</a:t>
            </a:r>
            <a:r>
              <a:rPr lang="ja-JP" altLang="en-US" dirty="0"/>
              <a:t>以上の従業員数を合計した数で判定を行います。</a:t>
            </a:r>
          </a:p>
          <a:p>
            <a:r>
              <a:rPr lang="ja-JP" altLang="en-US" b="1" dirty="0"/>
              <a:t>（</a:t>
            </a:r>
            <a:r>
              <a:rPr lang="en-US" altLang="ja-JP" b="1" dirty="0"/>
              <a:t>2</a:t>
            </a:r>
            <a:r>
              <a:rPr lang="ja-JP" altLang="en-US" b="1" dirty="0"/>
              <a:t>）「</a:t>
            </a:r>
            <a:r>
              <a:rPr lang="en-US" altLang="ja-JP" b="1" dirty="0"/>
              <a:t>2</a:t>
            </a:r>
            <a:r>
              <a:rPr lang="ja-JP" altLang="en-US" b="1" dirty="0"/>
              <a:t>か月以上の雇用見込みがある」とは</a:t>
            </a:r>
          </a:p>
          <a:p>
            <a:r>
              <a:rPr lang="ja-JP" altLang="en-US" dirty="0"/>
              <a:t>契約期間が</a:t>
            </a:r>
            <a:r>
              <a:rPr lang="en-US" altLang="ja-JP" dirty="0"/>
              <a:t>2</a:t>
            </a:r>
            <a:r>
              <a:rPr lang="ja-JP" altLang="en-US" dirty="0"/>
              <a:t>か月以内であっても、雇用契約書等に契約が更新される旨が明示されている場合には、社会保険に加入しなければなりません。</a:t>
            </a:r>
            <a:endParaRPr lang="en-US" altLang="ja-JP" dirty="0"/>
          </a:p>
          <a:p>
            <a:endParaRPr lang="ja-JP" altLang="en-US" dirty="0"/>
          </a:p>
          <a:p>
            <a:r>
              <a:rPr lang="en-US" altLang="ja-JP" b="1" dirty="0"/>
              <a:t>【</a:t>
            </a:r>
            <a:r>
              <a:rPr lang="ja-JP" altLang="en-US" b="1" dirty="0"/>
              <a:t>社会保険の基礎知識</a:t>
            </a:r>
            <a:r>
              <a:rPr lang="en-US" altLang="ja-JP" b="1" dirty="0"/>
              <a:t>】</a:t>
            </a:r>
          </a:p>
          <a:p>
            <a:r>
              <a:rPr lang="ja-JP" altLang="en-US" b="1" dirty="0"/>
              <a:t>社会保険とは</a:t>
            </a:r>
          </a:p>
          <a:p>
            <a:r>
              <a:rPr lang="ja-JP" altLang="en-US" dirty="0"/>
              <a:t>病気・けが・出産・老後などに備える公的な保険制度で、主に「</a:t>
            </a:r>
            <a:r>
              <a:rPr lang="en-US" altLang="ja-JP" dirty="0"/>
              <a:t>1. </a:t>
            </a:r>
            <a:r>
              <a:rPr lang="ja-JP" altLang="en-US" dirty="0"/>
              <a:t>健康保険」「</a:t>
            </a:r>
            <a:r>
              <a:rPr lang="en-US" altLang="ja-JP" dirty="0"/>
              <a:t>2. </a:t>
            </a:r>
            <a:r>
              <a:rPr lang="ja-JP" altLang="en-US" dirty="0"/>
              <a:t>厚生年金保険」があります。</a:t>
            </a:r>
            <a:endParaRPr lang="en-US" altLang="ja-JP" dirty="0"/>
          </a:p>
          <a:p>
            <a:endParaRPr lang="ja-JP" altLang="en-US" dirty="0"/>
          </a:p>
          <a:p>
            <a:r>
              <a:rPr lang="en-US" altLang="ja-JP" b="1" dirty="0"/>
              <a:t>1. </a:t>
            </a:r>
            <a:r>
              <a:rPr lang="ja-JP" altLang="en-US" b="1" dirty="0"/>
              <a:t>健康保険</a:t>
            </a:r>
          </a:p>
          <a:p>
            <a:r>
              <a:rPr lang="ja-JP" altLang="en-US" dirty="0"/>
              <a:t>病気やケガをした時に医療費の一部が軽減される制度です。</a:t>
            </a:r>
          </a:p>
          <a:p>
            <a:r>
              <a:rPr lang="ja-JP" altLang="en-US" dirty="0"/>
              <a:t>医療行為を受けた病院やクリニック等の医療機関で健康保険証を提示すると、</a:t>
            </a:r>
            <a:endParaRPr lang="en-US" altLang="ja-JP" dirty="0"/>
          </a:p>
          <a:p>
            <a:r>
              <a:rPr lang="ja-JP" altLang="en-US" dirty="0"/>
              <a:t>医療費の自己負担額が原則</a:t>
            </a:r>
            <a:r>
              <a:rPr lang="en-US" altLang="ja-JP" dirty="0"/>
              <a:t>1</a:t>
            </a:r>
            <a:r>
              <a:rPr lang="ja-JP" altLang="en-US" dirty="0"/>
              <a:t>～</a:t>
            </a:r>
            <a:r>
              <a:rPr lang="en-US" altLang="ja-JP" dirty="0"/>
              <a:t>3</a:t>
            </a:r>
            <a:r>
              <a:rPr lang="ja-JP" altLang="en-US" dirty="0"/>
              <a:t>割になります。</a:t>
            </a:r>
            <a:endParaRPr lang="en-US" altLang="ja-JP" dirty="0"/>
          </a:p>
          <a:p>
            <a:endParaRPr lang="ja-JP" altLang="en-US" dirty="0"/>
          </a:p>
          <a:p>
            <a:r>
              <a:rPr lang="en-US" altLang="ja-JP" b="1" dirty="0"/>
              <a:t>2. </a:t>
            </a:r>
            <a:r>
              <a:rPr lang="ja-JP" altLang="en-US" b="1" dirty="0"/>
              <a:t>厚生年金保険</a:t>
            </a:r>
          </a:p>
          <a:p>
            <a:r>
              <a:rPr lang="ja-JP" altLang="en-US" b="1" dirty="0"/>
              <a:t>・老齢厚生年金（高齢になったとき）</a:t>
            </a:r>
          </a:p>
          <a:p>
            <a:r>
              <a:rPr lang="ja-JP" altLang="en-US" dirty="0"/>
              <a:t>老齢厚生年金は、老齢基礎年金を受け取れる方に厚生年金の加入期間がある場合に、老齢基礎年金に上乗せして</a:t>
            </a:r>
            <a:r>
              <a:rPr lang="en-US" altLang="ja-JP" dirty="0"/>
              <a:t>65</a:t>
            </a:r>
            <a:r>
              <a:rPr lang="ja-JP" altLang="en-US" dirty="0"/>
              <a:t>歳から受け取ることができます。</a:t>
            </a:r>
          </a:p>
          <a:p>
            <a:r>
              <a:rPr lang="ja-JP" altLang="en-US" dirty="0"/>
              <a:t>厚生年金に加入していた時の報酬額や加入期間等に応じて年金額が計算されます。</a:t>
            </a:r>
            <a:endParaRPr lang="en-US" altLang="ja-JP" dirty="0"/>
          </a:p>
          <a:p>
            <a:r>
              <a:rPr lang="ja-JP" altLang="en-US" dirty="0"/>
              <a:t>日本の公的年金制度では、原則</a:t>
            </a:r>
            <a:r>
              <a:rPr lang="en-US" altLang="ja-JP" dirty="0"/>
              <a:t>65</a:t>
            </a:r>
            <a:r>
              <a:rPr lang="ja-JP" altLang="en-US" dirty="0"/>
              <a:t>歳から年金の受給が始まりますが、ご自身の選択で受給開始時期を早めたり（繰り上げ）、遅らせたり（繰り下げ）することができます。</a:t>
            </a:r>
            <a:endParaRPr lang="en-US" altLang="ja-JP" dirty="0"/>
          </a:p>
          <a:p>
            <a:r>
              <a:rPr lang="ja-JP" altLang="en-US" dirty="0"/>
              <a:t>老齢基礎年金に加えて、老齢厚生年金があることで、老後の生活をより柔軟に設計することができます。</a:t>
            </a:r>
          </a:p>
          <a:p>
            <a:endParaRPr lang="ja-JP" altLang="en-US" dirty="0"/>
          </a:p>
          <a:p>
            <a:r>
              <a:rPr lang="ja-JP" altLang="en-US" b="1" dirty="0"/>
              <a:t>・障害厚生年金（障害の状態になったとき）</a:t>
            </a:r>
          </a:p>
          <a:p>
            <a:r>
              <a:rPr lang="ja-JP" altLang="en-US" dirty="0"/>
              <a:t>厚生年金に加入している人が、加入中の病気やケガで障害の状態になったときに受けられる年金です。</a:t>
            </a:r>
          </a:p>
          <a:p>
            <a:r>
              <a:rPr lang="ja-JP" altLang="en-US" dirty="0"/>
              <a:t>障害の程度によって支給額が異なります。</a:t>
            </a:r>
            <a:endParaRPr lang="en-US" altLang="ja-JP" dirty="0"/>
          </a:p>
          <a:p>
            <a:r>
              <a:rPr lang="ja-JP" altLang="en-US" dirty="0"/>
              <a:t>障害厚生年金を受けるためには、障害基礎年金の保険料納付要件を満たしている必要があります。</a:t>
            </a:r>
            <a:br>
              <a:rPr lang="en-US" altLang="ja-JP" b="1" dirty="0"/>
            </a:br>
            <a:r>
              <a:rPr lang="ja-JP" altLang="en-US" dirty="0"/>
              <a:t>障害基礎年金の保険料納付要件などについては、下記「日本年金機構」の</a:t>
            </a:r>
            <a:r>
              <a:rPr lang="en-US" altLang="ja-JP" dirty="0"/>
              <a:t>HP</a:t>
            </a:r>
            <a:r>
              <a:rPr lang="ja-JP" altLang="en-US" dirty="0"/>
              <a:t>でご確認ください。</a:t>
            </a:r>
            <a:endParaRPr lang="en-US" altLang="ja-JP" dirty="0"/>
          </a:p>
          <a:p>
            <a:r>
              <a:rPr lang="ja-JP" altLang="en-US" dirty="0">
                <a:hlinkClick r:id="rId3">
                  <a:extLst>
                    <a:ext uri="{A12FA001-AC4F-418D-AE19-62706E023703}">
                      <ahyp:hlinkClr xmlns:ahyp="http://schemas.microsoft.com/office/drawing/2018/hyperlinkcolor" val="tx"/>
                    </a:ext>
                  </a:extLst>
                </a:hlinkClick>
              </a:rPr>
              <a:t>障害基礎年金の受給要件・請求時期・年金額｜日本年金機構</a:t>
            </a:r>
            <a:endParaRPr lang="en-US" altLang="ja-JP" dirty="0"/>
          </a:p>
          <a:p>
            <a:r>
              <a:rPr lang="ja-JP" altLang="en-US" dirty="0"/>
              <a:t>（</a:t>
            </a:r>
            <a:r>
              <a:rPr lang="en-US" altLang="ja-JP" dirty="0">
                <a:hlinkClick r:id="rId3">
                  <a:extLst>
                    <a:ext uri="{A12FA001-AC4F-418D-AE19-62706E023703}">
                      <ahyp:hlinkClr xmlns:ahyp="http://schemas.microsoft.com/office/drawing/2018/hyperlinkcolor" val="tx"/>
                    </a:ext>
                  </a:extLst>
                </a:hlinkClick>
              </a:rPr>
              <a:t>https://www.nenkin.go.jp/service/jukyu/seido/shougainenkin/jukyu-yoken/20150514.html</a:t>
            </a:r>
            <a:r>
              <a:rPr lang="ja-JP" altLang="en-US" dirty="0"/>
              <a:t>）</a:t>
            </a:r>
            <a:endParaRPr lang="en-US" altLang="ja-JP" dirty="0"/>
          </a:p>
          <a:p>
            <a:endParaRPr lang="ja-JP" altLang="en-US" b="1" dirty="0"/>
          </a:p>
          <a:p>
            <a:r>
              <a:rPr lang="ja-JP" altLang="en-US" b="1" dirty="0"/>
              <a:t>・遺族厚生年金（亡くなったとき）</a:t>
            </a:r>
          </a:p>
          <a:p>
            <a:r>
              <a:rPr lang="ja-JP" altLang="en-US" dirty="0"/>
              <a:t>厚生年金保険に加入中の方が亡くなったときに（加入中の傷病がもとで、初診日から</a:t>
            </a:r>
            <a:r>
              <a:rPr lang="en-US" altLang="ja-JP" dirty="0"/>
              <a:t>5</a:t>
            </a:r>
            <a:r>
              <a:rPr lang="ja-JP" altLang="en-US" dirty="0"/>
              <a:t>年以内に亡くなったときを含む）、</a:t>
            </a:r>
            <a:endParaRPr lang="en-US" altLang="ja-JP" dirty="0"/>
          </a:p>
          <a:p>
            <a:r>
              <a:rPr lang="ja-JP" altLang="en-US" dirty="0"/>
              <a:t>その方によって生計を維持されていた遺族に遺族厚生年金が支給されます。</a:t>
            </a:r>
            <a:endParaRPr lang="en-US" altLang="ja-JP" dirty="0"/>
          </a:p>
          <a:p>
            <a:r>
              <a:rPr lang="ja-JP" altLang="en-US" dirty="0"/>
              <a:t>遺族基礎年金・遺族厚生年金については、下記「日本年金機構」の</a:t>
            </a:r>
            <a:r>
              <a:rPr lang="en-US" altLang="ja-JP" dirty="0"/>
              <a:t>HP</a:t>
            </a:r>
            <a:r>
              <a:rPr lang="ja-JP" altLang="en-US" dirty="0"/>
              <a:t>でご確認ください。</a:t>
            </a:r>
            <a:endParaRPr lang="en-US" altLang="ja-JP" dirty="0"/>
          </a:p>
          <a:p>
            <a:pPr lvl="0">
              <a:defRPr/>
            </a:pPr>
            <a:r>
              <a:rPr lang="ja-JP" altLang="en-US" sz="800" u="sng" dirty="0">
                <a:hlinkClick r:id="rId4">
                  <a:extLst>
                    <a:ext uri="{A12FA001-AC4F-418D-AE19-62706E023703}">
                      <ahyp:hlinkClr xmlns:ahyp="http://schemas.microsoft.com/office/drawing/2018/hyperlinkcolor" val="tx"/>
                    </a:ext>
                  </a:extLst>
                </a:hlinkClick>
              </a:rPr>
              <a:t>遺族厚生年金（受給要件・対象者・年金額）</a:t>
            </a:r>
            <a:endParaRPr lang="en-US" altLang="ja-JP" u="sng" dirty="0"/>
          </a:p>
          <a:p>
            <a:pPr lvl="0">
              <a:defRPr/>
            </a:pPr>
            <a:r>
              <a:rPr lang="ja-JP" altLang="en-US" sz="800" u="sng" dirty="0"/>
              <a:t>（</a:t>
            </a:r>
            <a:r>
              <a:rPr lang="en-US" altLang="ja-JP" u="sng" dirty="0">
                <a:hlinkClick r:id="rId4">
                  <a:extLst>
                    <a:ext uri="{A12FA001-AC4F-418D-AE19-62706E023703}">
                      <ahyp:hlinkClr xmlns:ahyp="http://schemas.microsoft.com/office/drawing/2018/hyperlinkcolor" val="tx"/>
                    </a:ext>
                  </a:extLst>
                </a:hlinkClick>
              </a:rPr>
              <a:t>https://www.nenkin.go.jp/service/jukyu/seido/izokunenkin/jukyu-yoken/20150424.html</a:t>
            </a:r>
            <a:r>
              <a:rPr lang="ja-JP" altLang="en-US" u="sng" dirty="0"/>
              <a:t>）</a:t>
            </a:r>
            <a:endParaRPr lang="en-US" altLang="ja-JP" sz="1200" u="sng" dirty="0"/>
          </a:p>
          <a:p>
            <a:pPr lvl="0">
              <a:defRPr/>
            </a:pPr>
            <a:endParaRPr lang="ja-JP" altLang="en-US" sz="800" dirty="0"/>
          </a:p>
          <a:p>
            <a:pPr lvl="0">
              <a:defRPr/>
            </a:pPr>
            <a:r>
              <a:rPr lang="ja-JP" altLang="en-US" sz="800" u="sng" dirty="0">
                <a:hlinkClick r:id="rId5">
                  <a:extLst>
                    <a:ext uri="{A12FA001-AC4F-418D-AE19-62706E023703}">
                      <ahyp:hlinkClr xmlns:ahyp="http://schemas.microsoft.com/office/drawing/2018/hyperlinkcolor" val="tx"/>
                    </a:ext>
                  </a:extLst>
                </a:hlinkClick>
              </a:rPr>
              <a:t>遺族基礎年金（受給要件・対象者・年金額）</a:t>
            </a:r>
            <a:endParaRPr lang="en-US" altLang="ja-JP" sz="800" u="sng" dirty="0"/>
          </a:p>
          <a:p>
            <a:pPr lvl="0">
              <a:defRPr/>
            </a:pPr>
            <a:r>
              <a:rPr lang="ja-JP" altLang="en-US" u="sng" dirty="0"/>
              <a:t>（</a:t>
            </a:r>
            <a:r>
              <a:rPr lang="en-US" altLang="ja-JP" u="sng" dirty="0">
                <a:hlinkClick r:id="rId5">
                  <a:extLst>
                    <a:ext uri="{A12FA001-AC4F-418D-AE19-62706E023703}">
                      <ahyp:hlinkClr xmlns:ahyp="http://schemas.microsoft.com/office/drawing/2018/hyperlinkcolor" val="tx"/>
                    </a:ext>
                  </a:extLst>
                </a:hlinkClick>
              </a:rPr>
              <a:t>https://www.nenkin.go.jp/service/jukyu/seido/izokunenkin/jukyu-yoken/20150401-04.html</a:t>
            </a:r>
            <a:r>
              <a:rPr lang="ja-JP" altLang="en-US" u="sng" dirty="0"/>
              <a:t>）</a:t>
            </a:r>
            <a:endParaRPr lang="en-US" altLang="ja-JP" u="sng" dirty="0"/>
          </a:p>
          <a:p>
            <a:pPr lvl="0">
              <a:defRPr/>
            </a:pPr>
            <a:endParaRPr lang="en-US" altLang="ja-JP" u="sng" dirty="0"/>
          </a:p>
          <a:p>
            <a:endParaRPr lang="ja-JP" altLang="en-US" dirty="0"/>
          </a:p>
          <a:p>
            <a:r>
              <a:rPr lang="en-US" altLang="ja-JP" b="1" dirty="0"/>
              <a:t>【</a:t>
            </a:r>
            <a:r>
              <a:rPr lang="ja-JP" altLang="en-US" b="1" dirty="0"/>
              <a:t>介護保険について</a:t>
            </a:r>
            <a:r>
              <a:rPr lang="en-US" altLang="ja-JP" b="1" dirty="0"/>
              <a:t>】</a:t>
            </a:r>
            <a:endParaRPr lang="ja-JP" altLang="en-US" b="1" dirty="0"/>
          </a:p>
          <a:p>
            <a:r>
              <a:rPr lang="ja-JP" altLang="en-US" dirty="0"/>
              <a:t>公的介護保険は、</a:t>
            </a:r>
            <a:r>
              <a:rPr lang="en-US" altLang="ja-JP" dirty="0"/>
              <a:t>40</a:t>
            </a:r>
            <a:r>
              <a:rPr lang="ja-JP" altLang="en-US" dirty="0"/>
              <a:t>歳以上の人が加入して介護保険料を納め、介護が必要になった時に要介護認定を受けることにより、</a:t>
            </a:r>
            <a:endParaRPr lang="en-US" altLang="ja-JP" dirty="0"/>
          </a:p>
          <a:p>
            <a:r>
              <a:rPr lang="ja-JP" altLang="en-US" dirty="0"/>
              <a:t>介護サービスが受けられる保険です。</a:t>
            </a:r>
          </a:p>
          <a:p>
            <a:r>
              <a:rPr lang="en-US" altLang="ja-JP" dirty="0"/>
              <a:t>65</a:t>
            </a:r>
            <a:r>
              <a:rPr lang="ja-JP" altLang="en-US" dirty="0"/>
              <a:t>歳以上の人（第</a:t>
            </a:r>
            <a:r>
              <a:rPr lang="en-US" altLang="ja-JP" dirty="0"/>
              <a:t>1</a:t>
            </a:r>
            <a:r>
              <a:rPr lang="ja-JP" altLang="en-US" dirty="0"/>
              <a:t>号被保険者）は、要介護状態になった場合は、その原因にかかわらず、公的介護保険のサービスを受けることができます。</a:t>
            </a:r>
          </a:p>
          <a:p>
            <a:r>
              <a:rPr lang="en-US" altLang="ja-JP" dirty="0"/>
              <a:t>40</a:t>
            </a:r>
            <a:r>
              <a:rPr lang="ja-JP" altLang="en-US" dirty="0"/>
              <a:t>～</a:t>
            </a:r>
            <a:r>
              <a:rPr lang="en-US" altLang="ja-JP" dirty="0"/>
              <a:t>64</a:t>
            </a:r>
            <a:r>
              <a:rPr lang="ja-JP" altLang="en-US" dirty="0"/>
              <a:t>歳の人（第</a:t>
            </a:r>
            <a:r>
              <a:rPr lang="en-US" altLang="ja-JP" dirty="0"/>
              <a:t>2</a:t>
            </a:r>
            <a:r>
              <a:rPr lang="ja-JP" altLang="en-US" dirty="0"/>
              <a:t>号被保険者）は、加齢に伴う特定の病気（</a:t>
            </a:r>
            <a:r>
              <a:rPr lang="en-US" altLang="ja-JP" dirty="0"/>
              <a:t>16</a:t>
            </a:r>
            <a:r>
              <a:rPr lang="ja-JP" altLang="en-US" dirty="0"/>
              <a:t>疾患）によって要介護状態になった場合は、介護サービスを受けることができます。</a:t>
            </a:r>
            <a:endParaRPr lang="en-US" altLang="ja-JP" dirty="0"/>
          </a:p>
          <a:p>
            <a:r>
              <a:rPr lang="ja-JP" altLang="en-US" dirty="0"/>
              <a:t>国民健康保険の方は全額自己負担ですが、会社員などが加入する健康保険では、会社が介護保険料の半分を負担します。</a:t>
            </a:r>
            <a:endParaRPr lang="en-US" altLang="ja-JP" dirty="0"/>
          </a:p>
          <a:p>
            <a:r>
              <a:rPr lang="ja-JP" altLang="en-US" dirty="0"/>
              <a:t>このため、同じ所得でも国民健康保険の方が介護保険料の負担額が大きくなります。</a:t>
            </a:r>
            <a:endParaRPr lang="en-US" altLang="ja-JP" dirty="0"/>
          </a:p>
          <a:p>
            <a:r>
              <a:rPr lang="en-US" altLang="ja-JP" dirty="0"/>
              <a:t>※</a:t>
            </a:r>
            <a:r>
              <a:rPr lang="ja-JP" altLang="en-US" dirty="0"/>
              <a:t>介護サービスを利用した際の利用者負担は原則</a:t>
            </a:r>
            <a:r>
              <a:rPr lang="en-US" altLang="ja-JP" dirty="0"/>
              <a:t>1</a:t>
            </a:r>
            <a:r>
              <a:rPr lang="ja-JP" altLang="en-US" dirty="0"/>
              <a:t>割ですが、一定以上の所得がある場合には</a:t>
            </a:r>
            <a:r>
              <a:rPr lang="en-US" altLang="ja-JP" dirty="0"/>
              <a:t>2</a:t>
            </a:r>
            <a:r>
              <a:rPr lang="ja-JP" altLang="en-US" dirty="0"/>
              <a:t>割または</a:t>
            </a:r>
            <a:r>
              <a:rPr lang="en-US" altLang="ja-JP" dirty="0"/>
              <a:t>3</a:t>
            </a:r>
            <a:r>
              <a:rPr lang="ja-JP" altLang="en-US" dirty="0"/>
              <a:t>割となります。</a:t>
            </a:r>
            <a:endParaRPr lang="en-US" altLang="ja-JP" dirty="0"/>
          </a:p>
          <a:p>
            <a:r>
              <a:rPr lang="ja-JP" altLang="en-US" dirty="0"/>
              <a:t>ただし、</a:t>
            </a:r>
            <a:r>
              <a:rPr lang="en-US" altLang="ja-JP" dirty="0"/>
              <a:t>40</a:t>
            </a:r>
            <a:r>
              <a:rPr lang="ja-JP" altLang="en-US" dirty="0"/>
              <a:t>～</a:t>
            </a:r>
            <a:r>
              <a:rPr lang="en-US" altLang="ja-JP" dirty="0"/>
              <a:t>64</a:t>
            </a:r>
            <a:r>
              <a:rPr lang="ja-JP" altLang="en-US" dirty="0"/>
              <a:t>歳の第</a:t>
            </a:r>
            <a:r>
              <a:rPr lang="en-US" altLang="ja-JP" dirty="0"/>
              <a:t>2</a:t>
            </a:r>
            <a:r>
              <a:rPr lang="ja-JP" altLang="en-US" dirty="0"/>
              <a:t>号被保険者は所得にかかわらず</a:t>
            </a:r>
            <a:r>
              <a:rPr lang="en-US" altLang="ja-JP" dirty="0"/>
              <a:t>1</a:t>
            </a:r>
            <a:r>
              <a:rPr lang="ja-JP" altLang="en-US" dirty="0"/>
              <a:t>割負担です。</a:t>
            </a:r>
            <a:endParaRPr lang="en-US" altLang="ja-JP" dirty="0"/>
          </a:p>
          <a:p>
            <a:pPr lvl="0">
              <a:defRPr/>
            </a:pPr>
            <a:r>
              <a:rPr lang="ja-JP" altLang="en-US" sz="800" u="sng" dirty="0"/>
              <a:t>介護保険制度の概要</a:t>
            </a:r>
            <a:endParaRPr lang="en-US" altLang="ja-JP" sz="800" u="sng" dirty="0"/>
          </a:p>
          <a:p>
            <a:pPr lvl="0">
              <a:defRPr/>
            </a:pPr>
            <a:r>
              <a:rPr lang="ja-JP" altLang="en-US" u="sng" dirty="0"/>
              <a:t>（</a:t>
            </a:r>
            <a:r>
              <a:rPr lang="en-US" altLang="ja-JP" u="sng" dirty="0">
                <a:hlinkClick r:id="rId6"/>
              </a:rPr>
              <a:t>https://www.mhlw.go.jp/stf/seisakunitsuite/bunya/hukushi_kaigo/kaigo_koureisha/gaiyo/index.html</a:t>
            </a:r>
            <a:r>
              <a:rPr lang="ja-JP" altLang="en-US" u="sng" dirty="0"/>
              <a:t>）</a:t>
            </a:r>
            <a:endParaRPr lang="en-US" altLang="ja-JP" u="sng" dirty="0"/>
          </a:p>
          <a:p>
            <a:pPr lvl="0">
              <a:defRPr/>
            </a:pPr>
            <a:endParaRPr lang="en-US" altLang="ja-JP" u="sng" dirty="0"/>
          </a:p>
          <a:p>
            <a:r>
              <a:rPr lang="en-US" altLang="ja-JP" b="1" dirty="0"/>
              <a:t>【</a:t>
            </a:r>
            <a:r>
              <a:rPr lang="ja-JP" altLang="en-US" b="1" dirty="0"/>
              <a:t>参考</a:t>
            </a:r>
            <a:r>
              <a:rPr lang="en-US" altLang="ja-JP" b="1" dirty="0"/>
              <a:t>】</a:t>
            </a:r>
          </a:p>
          <a:p>
            <a:pPr lvl="0">
              <a:defRPr/>
            </a:pPr>
            <a:r>
              <a:rPr lang="ja-JP" altLang="en-US" b="1" dirty="0"/>
              <a:t>「労働保険」とは雇用保険や労災保険の総称です。</a:t>
            </a:r>
          </a:p>
          <a:p>
            <a:r>
              <a:rPr lang="ja-JP" altLang="en-US" dirty="0"/>
              <a:t>■雇用保険</a:t>
            </a:r>
            <a:endParaRPr lang="en-US" altLang="ja-JP" dirty="0"/>
          </a:p>
          <a:p>
            <a:r>
              <a:rPr lang="ja-JP" altLang="en-US" dirty="0"/>
              <a:t>労働者が離職せずに働き続けるため、離職したとしても早く就職できるようにするための給付を行う制度です。</a:t>
            </a:r>
            <a:endParaRPr lang="en-US" altLang="ja-JP" dirty="0"/>
          </a:p>
          <a:p>
            <a:r>
              <a:rPr lang="ja-JP" altLang="en-US" dirty="0"/>
              <a:t>・在職中</a:t>
            </a:r>
            <a:r>
              <a:rPr lang="en-US" altLang="ja-JP" dirty="0"/>
              <a:t>…</a:t>
            </a:r>
            <a:r>
              <a:rPr lang="ja-JP" altLang="en-US" dirty="0"/>
              <a:t>育児や介護などで仕事との両立のための給付（育児休業給付等）、自己啓発のための給付（教育訓練給付）教育研修を受けるときの給付（教育訓練給付）</a:t>
            </a:r>
            <a:endParaRPr lang="en-US" altLang="ja-JP" dirty="0"/>
          </a:p>
          <a:p>
            <a:r>
              <a:rPr lang="ja-JP" altLang="en-US" dirty="0"/>
              <a:t>・離職したとき</a:t>
            </a:r>
            <a:r>
              <a:rPr lang="en-US" altLang="ja-JP" dirty="0"/>
              <a:t>…</a:t>
            </a:r>
            <a:r>
              <a:rPr lang="ja-JP" altLang="en-US" dirty="0"/>
              <a:t>失業中の生活を支えたり、再就職をサポートするための給付（失業給付）</a:t>
            </a:r>
            <a:endParaRPr lang="en-US" altLang="ja-JP" dirty="0"/>
          </a:p>
          <a:p>
            <a:r>
              <a:rPr lang="en-US" altLang="ja-JP" dirty="0"/>
              <a:t>※</a:t>
            </a:r>
            <a:r>
              <a:rPr lang="ja-JP" altLang="en-US" dirty="0"/>
              <a:t>加入要件：</a:t>
            </a:r>
            <a:r>
              <a:rPr lang="en-US" altLang="ja-JP" dirty="0"/>
              <a:t>1</a:t>
            </a:r>
            <a:r>
              <a:rPr lang="ja-JP" altLang="en-US" dirty="0"/>
              <a:t>週間の所定労働時間が</a:t>
            </a:r>
            <a:r>
              <a:rPr lang="en-US" altLang="ja-JP" dirty="0"/>
              <a:t>20</a:t>
            </a:r>
            <a:r>
              <a:rPr lang="ja-JP" altLang="en-US" dirty="0"/>
              <a:t>時間以上であり、</a:t>
            </a:r>
            <a:r>
              <a:rPr lang="en-US" altLang="ja-JP" dirty="0"/>
              <a:t>31</a:t>
            </a:r>
            <a:r>
              <a:rPr lang="ja-JP" altLang="en-US" dirty="0"/>
              <a:t>日以上の雇用見込みがある場合</a:t>
            </a:r>
            <a:endParaRPr lang="en-US" altLang="ja-JP" dirty="0"/>
          </a:p>
          <a:p>
            <a:pPr defTabSz="922326">
              <a:defRPr/>
            </a:pPr>
            <a:r>
              <a:rPr lang="ja-JP" altLang="en-US" sz="800" dirty="0">
                <a:solidFill>
                  <a:srgbClr val="467886"/>
                </a:solidFill>
                <a:hlinkClick r:id="rId7">
                  <a:extLst>
                    <a:ext uri="{A12FA001-AC4F-418D-AE19-62706E023703}">
                      <ahyp:hlinkClr xmlns:ahyp="http://schemas.microsoft.com/office/drawing/2018/hyperlinkcolor" val="tx"/>
                    </a:ext>
                  </a:extLst>
                </a:hlinkClick>
              </a:rPr>
              <a:t>雇用</a:t>
            </a:r>
            <a:r>
              <a:rPr lang="ja-JP" altLang="en-US" sz="800" dirty="0">
                <a:hlinkClick r:id="rId7">
                  <a:extLst>
                    <a:ext uri="{A12FA001-AC4F-418D-AE19-62706E023703}">
                      <ahyp:hlinkClr xmlns:ahyp="http://schemas.microsoft.com/office/drawing/2018/hyperlinkcolor" val="tx"/>
                    </a:ext>
                  </a:extLst>
                </a:hlinkClick>
              </a:rPr>
              <a:t>・労働雇用保険制度</a:t>
            </a:r>
          </a:p>
          <a:p>
            <a:pPr defTabSz="922326">
              <a:defRPr/>
            </a:pPr>
            <a:r>
              <a:rPr lang="ja-JP" altLang="en-US" dirty="0"/>
              <a:t>（</a:t>
            </a:r>
            <a:r>
              <a:rPr lang="en-US" altLang="ja-JP" dirty="0">
                <a:hlinkClick r:id="rId7">
                  <a:extLst>
                    <a:ext uri="{A12FA001-AC4F-418D-AE19-62706E023703}">
                      <ahyp:hlinkClr xmlns:ahyp="http://schemas.microsoft.com/office/drawing/2018/hyperlinkcolor" val="tx"/>
                    </a:ext>
                  </a:extLst>
                </a:hlinkClick>
              </a:rPr>
              <a:t>https://www.mhlw.go.jp/stf/seisakunitsuite/bunya/koyou_roudou/koyou/koyouhoken/index_00003.html</a:t>
            </a:r>
            <a:r>
              <a:rPr lang="ja-JP" altLang="en-US" dirty="0"/>
              <a:t>）</a:t>
            </a:r>
            <a:endParaRPr lang="en-US" altLang="ja-JP" dirty="0"/>
          </a:p>
          <a:p>
            <a:pPr lvl="0">
              <a:defRPr/>
            </a:pPr>
            <a:endParaRPr lang="en-US" altLang="ja-JP" u="sng" dirty="0"/>
          </a:p>
          <a:p>
            <a:r>
              <a:rPr lang="ja-JP" altLang="en-US" b="1" dirty="0"/>
              <a:t>■労災保険</a:t>
            </a:r>
            <a:endParaRPr lang="en-US" altLang="ja-JP" b="1" dirty="0"/>
          </a:p>
          <a:p>
            <a:r>
              <a:rPr lang="ja-JP" altLang="en-US" dirty="0"/>
              <a:t>労災保険制度は、仕事中や通勤中にケガや病気をした労働者に対して、必要な補償（治療費や休業補償など）を行う制度です。</a:t>
            </a:r>
            <a:endParaRPr lang="en-US" altLang="ja-JP" dirty="0"/>
          </a:p>
          <a:p>
            <a:r>
              <a:rPr lang="en-US" altLang="ja-JP" dirty="0"/>
              <a:t>※</a:t>
            </a:r>
            <a:r>
              <a:rPr lang="ja-JP" altLang="en-US" dirty="0"/>
              <a:t>保険料：事業主全額負担</a:t>
            </a:r>
            <a:endParaRPr lang="en-US" altLang="ja-JP" strike="sngStrike" dirty="0"/>
          </a:p>
          <a:p>
            <a:r>
              <a:rPr lang="ja-JP" altLang="en-US" dirty="0">
                <a:hlinkClick r:id="rId8"/>
              </a:rPr>
              <a:t>労災保険・雇用保険の特徴｜厚生労働省</a:t>
            </a:r>
            <a:br>
              <a:rPr lang="en-US" altLang="ja-JP" dirty="0"/>
            </a:br>
            <a:r>
              <a:rPr lang="ja-JP" altLang="en-US" dirty="0"/>
              <a:t>（</a:t>
            </a:r>
            <a:r>
              <a:rPr lang="en-US" altLang="ja-JP" dirty="0">
                <a:hlinkClick r:id="rId8"/>
              </a:rPr>
              <a:t>https://www.mhlw.go.jp/stf/seisakunitsuite/bunya/koyou_roudou/roudoukijun/hoken/2024707.html?utm_source=chatgpt.com</a:t>
            </a:r>
            <a:r>
              <a:rPr lang="ja-JP" altLang="en-US" dirty="0"/>
              <a:t>）</a:t>
            </a:r>
            <a:endParaRPr lang="en-US" altLang="ja-JP" dirty="0"/>
          </a:p>
          <a:p>
            <a:endParaRPr lang="en-US" altLang="ja-JP" b="0" dirty="0"/>
          </a:p>
          <a:p>
            <a:r>
              <a:rPr lang="ja-JP" altLang="en-US" b="0" dirty="0"/>
              <a:t>出典：日本年金機構（</a:t>
            </a:r>
            <a:r>
              <a:rPr lang="en-US" altLang="ja-JP" b="0" dirty="0"/>
              <a:t>https://www.nenkin.go.jp/</a:t>
            </a:r>
            <a:r>
              <a:rPr lang="ja-JP" altLang="en-US" b="0" dirty="0"/>
              <a:t>）</a:t>
            </a:r>
            <a:endParaRPr lang="en-US" altLang="ja-JP" b="0" dirty="0"/>
          </a:p>
          <a:p>
            <a:r>
              <a:rPr lang="ja-JP" altLang="en-US" b="0" dirty="0"/>
              <a:t>　　　   厚生労働省（</a:t>
            </a:r>
            <a:r>
              <a:rPr lang="en-US" altLang="ja-JP" b="0" dirty="0"/>
              <a:t>https://www.mhlw.go.jp/index.html</a:t>
            </a:r>
            <a:r>
              <a:rPr lang="ja-JP" altLang="en-US" b="0" dirty="0"/>
              <a:t>）</a:t>
            </a:r>
          </a:p>
          <a:p>
            <a:endParaRPr lang="ja-JP" altLang="en-US" dirty="0"/>
          </a:p>
          <a:p>
            <a:pPr lvl="0">
              <a:defRPr/>
            </a:pPr>
            <a:endParaRPr lang="en-US" altLang="ja-JP" u="sng" dirty="0"/>
          </a:p>
          <a:p>
            <a:pPr lvl="0">
              <a:defRPr/>
            </a:pPr>
            <a:endParaRPr kumimoji="1" lang="en-US" altLang="ja-JP" b="0" u="sng" dirty="0"/>
          </a:p>
          <a:p>
            <a:pPr lvl="0">
              <a:defRPr/>
            </a:pPr>
            <a:endParaRPr lang="en-US" altLang="ja-JP" u="sng" dirty="0"/>
          </a:p>
          <a:p>
            <a:pPr lvl="0">
              <a:defRPr/>
            </a:pPr>
            <a:endParaRPr kumimoji="1" lang="en-US" altLang="ja-JP" b="0" dirty="0"/>
          </a:p>
          <a:p>
            <a:endParaRPr kumimoji="1" lang="en-US" altLang="ja-JP" b="0" dirty="0"/>
          </a:p>
          <a:p>
            <a:endParaRPr kumimoji="1" lang="en-US" altLang="ja-JP" b="0" dirty="0"/>
          </a:p>
          <a:p>
            <a:endParaRPr kumimoji="1" lang="ja-JP" altLang="en-US" b="0" dirty="0"/>
          </a:p>
        </p:txBody>
      </p:sp>
      <p:sp>
        <p:nvSpPr>
          <p:cNvPr id="4" name="スライド番号プレースホルダー 3">
            <a:extLst>
              <a:ext uri="{FF2B5EF4-FFF2-40B4-BE49-F238E27FC236}">
                <a16:creationId xmlns:a16="http://schemas.microsoft.com/office/drawing/2014/main" id="{A40E5327-47D5-6290-A1AD-42DCAFBD85D6}"/>
              </a:ext>
            </a:extLst>
          </p:cNvPr>
          <p:cNvSpPr>
            <a:spLocks noGrp="1"/>
          </p:cNvSpPr>
          <p:nvPr>
            <p:ph type="sldNum" sz="quarter" idx="5"/>
          </p:nvPr>
        </p:nvSpPr>
        <p:spPr/>
        <p:txBody>
          <a:bodyPr/>
          <a:lstStyle/>
          <a:p>
            <a:fld id="{E5004559-B4FB-4C47-AB5E-A77F6338FEE4}" type="slidenum">
              <a:rPr kumimoji="1" lang="ja-JP" altLang="en-US" smtClean="0"/>
              <a:t>6</a:t>
            </a:fld>
            <a:endParaRPr kumimoji="1" lang="ja-JP" altLang="en-US"/>
          </a:p>
        </p:txBody>
      </p:sp>
    </p:spTree>
    <p:extLst>
      <p:ext uri="{BB962C8B-B14F-4D97-AF65-F5344CB8AC3E}">
        <p14:creationId xmlns:p14="http://schemas.microsoft.com/office/powerpoint/2010/main" val="3632654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＜給与の算出方法＞</a:t>
            </a:r>
            <a:endParaRPr lang="en-US" altLang="ja-JP" dirty="0"/>
          </a:p>
          <a:p>
            <a:r>
              <a:rPr lang="ja-JP" altLang="en-US" dirty="0"/>
              <a:t>シミュレーションは、給与＝</a:t>
            </a:r>
            <a:r>
              <a:rPr lang="en-US" altLang="ja-JP" dirty="0"/>
              <a:t>1</a:t>
            </a:r>
            <a:r>
              <a:rPr lang="ja-JP" altLang="en-US" dirty="0"/>
              <a:t>日</a:t>
            </a:r>
            <a:r>
              <a:rPr lang="en-US" altLang="ja-JP" dirty="0"/>
              <a:t>6</a:t>
            </a:r>
            <a:r>
              <a:rPr lang="ja-JP" altLang="en-US" dirty="0"/>
              <a:t>時間</a:t>
            </a:r>
            <a:r>
              <a:rPr lang="en-US" altLang="ja-JP" dirty="0"/>
              <a:t>×</a:t>
            </a:r>
            <a:r>
              <a:rPr lang="ja-JP" altLang="en-US" dirty="0"/>
              <a:t>週</a:t>
            </a:r>
            <a:r>
              <a:rPr lang="en-US" altLang="ja-JP" dirty="0"/>
              <a:t>5</a:t>
            </a:r>
            <a:r>
              <a:rPr lang="ja-JP" altLang="en-US" dirty="0"/>
              <a:t>日（月</a:t>
            </a:r>
            <a:r>
              <a:rPr lang="en-US" altLang="ja-JP" dirty="0"/>
              <a:t>22</a:t>
            </a:r>
            <a:r>
              <a:rPr lang="ja-JP" altLang="en-US"/>
              <a:t>日）　年収</a:t>
            </a:r>
            <a:r>
              <a:rPr lang="ja-JP" altLang="en-US" dirty="0"/>
              <a:t>＝給与</a:t>
            </a:r>
            <a:r>
              <a:rPr lang="en-US" altLang="ja-JP" dirty="0"/>
              <a:t>×12</a:t>
            </a:r>
            <a:r>
              <a:rPr lang="ja-JP" altLang="en-US" dirty="0"/>
              <a:t>か月で算出しております。</a:t>
            </a:r>
            <a:endParaRPr lang="en-US" altLang="ja-JP" dirty="0"/>
          </a:p>
          <a:p>
            <a:endParaRPr lang="en-US" altLang="ja-JP" dirty="0"/>
          </a:p>
          <a:p>
            <a:r>
              <a:rPr lang="ja-JP" altLang="en-US" dirty="0"/>
              <a:t>＜各保険料、税の留意点＞</a:t>
            </a:r>
          </a:p>
          <a:p>
            <a:r>
              <a:rPr lang="ja-JP" altLang="en-US" dirty="0"/>
              <a:t>・保険料率は</a:t>
            </a:r>
            <a:r>
              <a:rPr lang="en-US" altLang="ja-JP" dirty="0"/>
              <a:t>2025</a:t>
            </a:r>
            <a:r>
              <a:rPr lang="ja-JP" altLang="en-US" dirty="0"/>
              <a:t>年４月時点のものを使用しています。</a:t>
            </a:r>
          </a:p>
          <a:p>
            <a:r>
              <a:rPr lang="ja-JP" altLang="en-US" dirty="0"/>
              <a:t>・健康保険料率：協会けんぽの東京支部</a:t>
            </a:r>
            <a:r>
              <a:rPr lang="en-US" altLang="ja-JP" dirty="0"/>
              <a:t>11.5%</a:t>
            </a:r>
            <a:r>
              <a:rPr lang="ja-JP" altLang="en-US" dirty="0"/>
              <a:t>を使用しています。これを事業主と従業員が折半するため</a:t>
            </a:r>
            <a:r>
              <a:rPr lang="en-US" altLang="ja-JP" dirty="0"/>
              <a:t>5.75%</a:t>
            </a:r>
            <a:r>
              <a:rPr lang="ja-JP" altLang="en-US" dirty="0"/>
              <a:t>が従業員の負担する保険料率になります。</a:t>
            </a:r>
          </a:p>
          <a:p>
            <a:r>
              <a:rPr lang="ja-JP" altLang="en-US" dirty="0"/>
              <a:t>・厚生年金保険料率：</a:t>
            </a:r>
            <a:r>
              <a:rPr lang="en-US" altLang="ja-JP" dirty="0"/>
              <a:t>18.3%</a:t>
            </a:r>
            <a:r>
              <a:rPr lang="ja-JP" altLang="en-US" dirty="0"/>
              <a:t>を事業主と従業員が折半するため</a:t>
            </a:r>
            <a:r>
              <a:rPr lang="en-US" altLang="ja-JP" dirty="0"/>
              <a:t>9.15%</a:t>
            </a:r>
            <a:r>
              <a:rPr lang="ja-JP" altLang="en-US" dirty="0"/>
              <a:t>が従業員の負担する保険料率になります。</a:t>
            </a:r>
          </a:p>
          <a:p>
            <a:r>
              <a:rPr lang="ja-JP" altLang="en-US" dirty="0"/>
              <a:t>・雇用保険料率：一般の事業に適用される労働者負担分の</a:t>
            </a:r>
            <a:r>
              <a:rPr lang="en-US" altLang="ja-JP" dirty="0"/>
              <a:t>0.55</a:t>
            </a:r>
            <a:r>
              <a:rPr lang="ja-JP" altLang="en-US" dirty="0"/>
              <a:t>％を使用しています。</a:t>
            </a:r>
            <a:endParaRPr lang="en-US" altLang="ja-JP" dirty="0"/>
          </a:p>
          <a:p>
            <a:endParaRPr lang="en-US" altLang="ja-JP" dirty="0"/>
          </a:p>
          <a:p>
            <a:r>
              <a:rPr lang="en-US" altLang="ja-JP" dirty="0"/>
              <a:t>※</a:t>
            </a:r>
            <a:r>
              <a:rPr lang="ja-JP" altLang="en-US" dirty="0"/>
              <a:t>この資料（または説明）では、社会保険加入による手取り額の変化を簡易的に示しており、所得税・住民税の軽減効果など税金面の影響は含んでいません。</a:t>
            </a:r>
            <a:endParaRPr lang="en-US" altLang="ja-JP" dirty="0"/>
          </a:p>
          <a:p>
            <a:r>
              <a:rPr lang="ja-JP" altLang="en-US" dirty="0"/>
              <a:t>税額控除等により、実際の負担感は一部緩和される場合があります。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5004559-B4FB-4C47-AB5E-A77F6338FEE4}" type="slidenum">
              <a:rPr kumimoji="1" lang="ja-JP" altLang="en-US" smtClean="0"/>
              <a:t>7</a:t>
            </a:fld>
            <a:endParaRPr kumimoji="1" lang="ja-JP" altLang="en-US"/>
          </a:p>
        </p:txBody>
      </p:sp>
    </p:spTree>
    <p:extLst>
      <p:ext uri="{BB962C8B-B14F-4D97-AF65-F5344CB8AC3E}">
        <p14:creationId xmlns:p14="http://schemas.microsoft.com/office/powerpoint/2010/main" val="3054655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5004559-B4FB-4C47-AB5E-A77F6338FEE4}" type="slidenum">
              <a:rPr kumimoji="1" lang="ja-JP" altLang="en-US" smtClean="0"/>
              <a:t>8</a:t>
            </a:fld>
            <a:endParaRPr kumimoji="1" lang="ja-JP" altLang="en-US"/>
          </a:p>
        </p:txBody>
      </p:sp>
    </p:spTree>
    <p:extLst>
      <p:ext uri="{BB962C8B-B14F-4D97-AF65-F5344CB8AC3E}">
        <p14:creationId xmlns:p14="http://schemas.microsoft.com/office/powerpoint/2010/main" val="3704054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F5156D-CEC4-F29F-2A04-2892B7E51B3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404E760-438C-6427-FBE6-829FD4A5172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BF27192-D7FE-31E7-9B13-76A181C8F85E}"/>
              </a:ext>
            </a:extLst>
          </p:cNvPr>
          <p:cNvSpPr>
            <a:spLocks noGrp="1"/>
          </p:cNvSpPr>
          <p:nvPr>
            <p:ph type="body" idx="1"/>
          </p:nvPr>
        </p:nvSpPr>
        <p:spPr>
          <a:xfrm>
            <a:off x="986631" y="6879683"/>
            <a:ext cx="8369035" cy="6184384"/>
          </a:xfrm>
        </p:spPr>
        <p:txBody>
          <a:bodyPr/>
          <a:lstStyle/>
          <a:p>
            <a:r>
              <a:rPr kumimoji="1" lang="en-US" altLang="ja-JP" dirty="0"/>
              <a:t>【</a:t>
            </a:r>
            <a:r>
              <a:rPr kumimoji="1" lang="ja-JP" altLang="en-US" dirty="0"/>
              <a:t>補足情報：年金について</a:t>
            </a:r>
            <a:r>
              <a:rPr kumimoji="1" lang="en-US" altLang="ja-JP" dirty="0"/>
              <a:t>】</a:t>
            </a:r>
          </a:p>
          <a:p>
            <a:endParaRPr kumimoji="1" lang="en-US" altLang="ja-JP" dirty="0"/>
          </a:p>
          <a:p>
            <a:r>
              <a:rPr lang="ja-JP" altLang="en-US" b="1" dirty="0"/>
              <a:t>基礎年金と厚生年金について</a:t>
            </a:r>
          </a:p>
          <a:p>
            <a:r>
              <a:rPr lang="ja-JP" altLang="en-US" dirty="0"/>
              <a:t>年金には、以下の</a:t>
            </a:r>
            <a:r>
              <a:rPr lang="en-US" altLang="ja-JP" dirty="0"/>
              <a:t>3</a:t>
            </a:r>
            <a:r>
              <a:rPr lang="ja-JP" altLang="en-US" dirty="0"/>
              <a:t>種類の</a:t>
            </a:r>
            <a:r>
              <a:rPr lang="ja-JP" altLang="en-US" b="1" dirty="0"/>
              <a:t>基礎年金</a:t>
            </a:r>
            <a:r>
              <a:rPr lang="ja-JP" altLang="en-US" dirty="0"/>
              <a:t>があります。</a:t>
            </a:r>
          </a:p>
          <a:p>
            <a:r>
              <a:rPr lang="ja-JP" altLang="en-US" b="1" dirty="0"/>
              <a:t>老齢基礎年金</a:t>
            </a:r>
            <a:r>
              <a:rPr lang="ja-JP" altLang="en-US" dirty="0"/>
              <a:t>：</a:t>
            </a:r>
            <a:r>
              <a:rPr lang="en-US" altLang="ja-JP" dirty="0"/>
              <a:t>65</a:t>
            </a:r>
            <a:r>
              <a:rPr lang="ja-JP" altLang="en-US" dirty="0"/>
              <a:t>歳になったらもらえる年金</a:t>
            </a:r>
          </a:p>
          <a:p>
            <a:r>
              <a:rPr lang="ja-JP" altLang="en-US" b="1" dirty="0"/>
              <a:t>障害基礎年金</a:t>
            </a:r>
            <a:r>
              <a:rPr lang="ja-JP" altLang="en-US" dirty="0"/>
              <a:t>：障害で生活が制限される場合に受け取れる年金</a:t>
            </a:r>
          </a:p>
          <a:p>
            <a:r>
              <a:rPr lang="ja-JP" altLang="en-US" b="1" dirty="0"/>
              <a:t>遺族基礎年金</a:t>
            </a:r>
            <a:r>
              <a:rPr lang="ja-JP" altLang="en-US" dirty="0"/>
              <a:t>：自分が亡くなった場合に、残された家族が受け取れる年金</a:t>
            </a:r>
          </a:p>
          <a:p>
            <a:endParaRPr kumimoji="1" lang="en-US" altLang="ja-JP" dirty="0"/>
          </a:p>
          <a:p>
            <a:r>
              <a:rPr lang="ja-JP" altLang="en-US" b="1" dirty="0"/>
              <a:t>社会保険に加入するメリット</a:t>
            </a:r>
          </a:p>
          <a:p>
            <a:r>
              <a:rPr lang="ja-JP" altLang="en-US" dirty="0"/>
              <a:t>社会保険に加入していると、これらの基礎年金に </a:t>
            </a:r>
            <a:r>
              <a:rPr lang="ja-JP" altLang="en-US" b="1" dirty="0"/>
              <a:t>厚生年金が上乗せ</a:t>
            </a:r>
            <a:r>
              <a:rPr lang="ja-JP" altLang="en-US" dirty="0"/>
              <a:t> されます。</a:t>
            </a:r>
            <a:br>
              <a:rPr lang="ja-JP" altLang="en-US" dirty="0"/>
            </a:br>
            <a:r>
              <a:rPr lang="ja-JP" altLang="en-US" dirty="0"/>
              <a:t>年金額は、</a:t>
            </a:r>
            <a:r>
              <a:rPr lang="ja-JP" altLang="en-US" b="1" dirty="0"/>
              <a:t>加入年数</a:t>
            </a:r>
            <a:r>
              <a:rPr lang="ja-JP" altLang="en-US" dirty="0"/>
              <a:t>と</a:t>
            </a:r>
            <a:r>
              <a:rPr lang="ja-JP" altLang="en-US" b="1" dirty="0"/>
              <a:t>年収</a:t>
            </a:r>
            <a:r>
              <a:rPr lang="ja-JP" altLang="en-US" dirty="0"/>
              <a:t>に応じて増加していきます。</a:t>
            </a:r>
          </a:p>
          <a:p>
            <a:endParaRPr kumimoji="1" lang="en-US" altLang="ja-JP" dirty="0"/>
          </a:p>
          <a:p>
            <a:r>
              <a:rPr lang="ja-JP" altLang="en-US" b="1" dirty="0"/>
              <a:t>具体例：老後の備えとしての年金</a:t>
            </a:r>
          </a:p>
          <a:p>
            <a:r>
              <a:rPr lang="ja-JP" altLang="en-US" dirty="0"/>
              <a:t>例えば、「老後の備え」となる</a:t>
            </a:r>
            <a:r>
              <a:rPr lang="ja-JP" altLang="en-US" b="1" dirty="0"/>
              <a:t>老齢年金</a:t>
            </a:r>
            <a:r>
              <a:rPr lang="ja-JP" altLang="en-US" dirty="0"/>
              <a:t>について、</a:t>
            </a:r>
          </a:p>
          <a:p>
            <a:r>
              <a:rPr lang="ja-JP" altLang="en-US" b="1"/>
              <a:t>年収</a:t>
            </a:r>
            <a:r>
              <a:rPr lang="en-US" altLang="ja-JP" b="1"/>
              <a:t>120</a:t>
            </a:r>
            <a:r>
              <a:rPr lang="ja-JP" altLang="en-US" b="1"/>
              <a:t>万円</a:t>
            </a:r>
            <a:r>
              <a:rPr lang="ja-JP" altLang="en-US" dirty="0"/>
              <a:t>の方が厚生年金に</a:t>
            </a:r>
            <a:r>
              <a:rPr lang="en-US" altLang="ja-JP" dirty="0"/>
              <a:t>25</a:t>
            </a:r>
            <a:r>
              <a:rPr lang="ja-JP" altLang="en-US" dirty="0"/>
              <a:t>年間加入すると、</a:t>
            </a:r>
            <a:br>
              <a:rPr lang="ja-JP" altLang="en-US" dirty="0"/>
            </a:br>
            <a:r>
              <a:rPr lang="ja-JP" altLang="en-US" dirty="0"/>
              <a:t>老齢基礎年金に加えて </a:t>
            </a:r>
            <a:r>
              <a:rPr lang="ja-JP" altLang="en-US" b="1"/>
              <a:t>老齢厚生年金が毎年</a:t>
            </a:r>
            <a:r>
              <a:rPr lang="en-US" altLang="ja-JP" b="1"/>
              <a:t>14</a:t>
            </a:r>
            <a:r>
              <a:rPr lang="ja-JP" altLang="en-US" b="1"/>
              <a:t>万</a:t>
            </a:r>
            <a:r>
              <a:rPr lang="en-US" altLang="ja-JP" b="1"/>
              <a:t>9200</a:t>
            </a:r>
            <a:r>
              <a:rPr lang="ja-JP" altLang="en-US" b="1"/>
              <a:t>円 </a:t>
            </a:r>
            <a:r>
              <a:rPr lang="ja-JP" altLang="en-US" dirty="0"/>
              <a:t>終身で上乗せされます。</a:t>
            </a:r>
          </a:p>
          <a:p>
            <a:r>
              <a:rPr lang="ja-JP" altLang="en-US" dirty="0"/>
              <a:t>仮に</a:t>
            </a:r>
            <a:r>
              <a:rPr lang="en-US" altLang="ja-JP" dirty="0"/>
              <a:t>80</a:t>
            </a:r>
            <a:r>
              <a:rPr lang="ja-JP" altLang="en-US" dirty="0"/>
              <a:t>歳まで受給した場合（</a:t>
            </a:r>
            <a:r>
              <a:rPr lang="en-US" altLang="ja-JP" dirty="0"/>
              <a:t>65</a:t>
            </a:r>
            <a:r>
              <a:rPr lang="ja-JP" altLang="en-US" dirty="0"/>
              <a:t>歳～</a:t>
            </a:r>
            <a:r>
              <a:rPr lang="en-US" altLang="ja-JP" dirty="0"/>
              <a:t>80</a:t>
            </a:r>
            <a:r>
              <a:rPr lang="ja-JP" altLang="en-US" dirty="0"/>
              <a:t>歳）、累計で </a:t>
            </a:r>
            <a:r>
              <a:rPr lang="en-US" altLang="ja-JP" b="1"/>
              <a:t>220</a:t>
            </a:r>
            <a:r>
              <a:rPr lang="ja-JP" altLang="en-US" b="1"/>
              <a:t>万円</a:t>
            </a:r>
            <a:r>
              <a:rPr lang="ja-JP" altLang="en-US" dirty="0"/>
              <a:t> が上乗せされることになります。</a:t>
            </a:r>
          </a:p>
          <a:p>
            <a:endParaRPr kumimoji="1" lang="en-US" altLang="ja-JP" dirty="0"/>
          </a:p>
          <a:p>
            <a:r>
              <a:rPr lang="en-US" altLang="ja-JP" b="1" dirty="0"/>
              <a:t>※60</a:t>
            </a:r>
            <a:r>
              <a:rPr lang="ja-JP" altLang="en-US" b="1" dirty="0"/>
              <a:t>歳以降も加入できます</a:t>
            </a:r>
          </a:p>
          <a:p>
            <a:r>
              <a:rPr lang="ja-JP" altLang="en-US" dirty="0"/>
              <a:t>現在</a:t>
            </a:r>
            <a:r>
              <a:rPr lang="en-US" altLang="ja-JP" dirty="0"/>
              <a:t>60</a:t>
            </a:r>
            <a:r>
              <a:rPr lang="ja-JP" altLang="en-US" dirty="0"/>
              <a:t>歳以上の方でも、厚生年金には</a:t>
            </a:r>
            <a:r>
              <a:rPr lang="en-US" altLang="ja-JP" b="1" dirty="0"/>
              <a:t>70</a:t>
            </a:r>
            <a:r>
              <a:rPr lang="ja-JP" altLang="en-US" b="1" dirty="0"/>
              <a:t>歳まで加入可能</a:t>
            </a:r>
            <a:r>
              <a:rPr lang="ja-JP" altLang="en-US" dirty="0"/>
              <a:t>です。</a:t>
            </a:r>
            <a:br>
              <a:rPr lang="ja-JP" altLang="en-US" dirty="0"/>
            </a:br>
            <a:endParaRPr kumimoji="1" lang="en-US" altLang="ja-JP" dirty="0"/>
          </a:p>
        </p:txBody>
      </p:sp>
      <p:sp>
        <p:nvSpPr>
          <p:cNvPr id="4" name="スライド番号プレースホルダー 3">
            <a:extLst>
              <a:ext uri="{FF2B5EF4-FFF2-40B4-BE49-F238E27FC236}">
                <a16:creationId xmlns:a16="http://schemas.microsoft.com/office/drawing/2014/main" id="{21A18441-FDC6-9D57-F6F5-347DC72E3D41}"/>
              </a:ext>
            </a:extLst>
          </p:cNvPr>
          <p:cNvSpPr>
            <a:spLocks noGrp="1"/>
          </p:cNvSpPr>
          <p:nvPr>
            <p:ph type="sldNum" sz="quarter" idx="5"/>
          </p:nvPr>
        </p:nvSpPr>
        <p:spPr/>
        <p:txBody>
          <a:bodyPr/>
          <a:lstStyle/>
          <a:p>
            <a:fld id="{E5004559-B4FB-4C47-AB5E-A77F6338FEE4}" type="slidenum">
              <a:rPr kumimoji="1" lang="ja-JP" altLang="en-US" smtClean="0"/>
              <a:t>9</a:t>
            </a:fld>
            <a:endParaRPr kumimoji="1" lang="ja-JP" altLang="en-US"/>
          </a:p>
        </p:txBody>
      </p:sp>
    </p:spTree>
    <p:extLst>
      <p:ext uri="{BB962C8B-B14F-4D97-AF65-F5344CB8AC3E}">
        <p14:creationId xmlns:p14="http://schemas.microsoft.com/office/powerpoint/2010/main" val="2103199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9E18D5B3-60BA-44A3-AE6F-E4DCF6616039}" type="datetime1">
              <a:rPr kumimoji="1" lang="ja-JP" altLang="en-US" smtClean="0"/>
              <a:t>2025/9/1</a:t>
            </a:fld>
            <a:endParaRPr kumimoji="1" lang="ja-JP" altLang="en-US"/>
          </a:p>
        </p:txBody>
      </p:sp>
      <p:sp>
        <p:nvSpPr>
          <p:cNvPr id="5" name="Footer Placeholder 4"/>
          <p:cNvSpPr>
            <a:spLocks noGrp="1"/>
          </p:cNvSpPr>
          <p:nvPr>
            <p:ph type="ftr" sz="quarter" idx="11"/>
          </p:nvPr>
        </p:nvSpPr>
        <p:spPr/>
        <p:txBody>
          <a:bodyPr/>
          <a:lstStyle/>
          <a:p>
            <a:r>
              <a:rPr kumimoji="1" lang="ja-JP" altLang="en-US" dirty="0"/>
              <a:t>本資料の内容は、社内研修における利用に限り使用することができます。社外への転載、複製、転用等の二次利用は固く禁じます。</a:t>
            </a:r>
          </a:p>
        </p:txBody>
      </p:sp>
      <p:sp>
        <p:nvSpPr>
          <p:cNvPr id="6" name="Slide Number Placeholder 5"/>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1212390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DE9176C-6DBA-45E5-B344-EF3F4620DEFE}" type="datetime1">
              <a:rPr kumimoji="1" lang="ja-JP" altLang="en-US" smtClean="0"/>
              <a:t>2025/9/1</a:t>
            </a:fld>
            <a:endParaRPr kumimoji="1" lang="ja-JP" altLang="en-US"/>
          </a:p>
        </p:txBody>
      </p:sp>
      <p:sp>
        <p:nvSpPr>
          <p:cNvPr id="5" name="Footer Placeholder 4"/>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
        <p:nvSpPr>
          <p:cNvPr id="6" name="Slide Number Placeholder 5"/>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2175484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CA28165-0993-46C5-A81A-9BA899903119}" type="datetime1">
              <a:rPr kumimoji="1" lang="ja-JP" altLang="en-US" smtClean="0"/>
              <a:t>2025/9/1</a:t>
            </a:fld>
            <a:endParaRPr kumimoji="1" lang="ja-JP" altLang="en-US"/>
          </a:p>
        </p:txBody>
      </p:sp>
      <p:sp>
        <p:nvSpPr>
          <p:cNvPr id="5" name="Footer Placeholder 4"/>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
        <p:nvSpPr>
          <p:cNvPr id="6" name="Slide Number Placeholder 5"/>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15450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F49CDC3C-01BD-4D48-8538-FE386B8C89D5}" type="datetime1">
              <a:rPr kumimoji="1" lang="ja-JP" altLang="en-US" smtClean="0"/>
              <a:t>2025/9/1</a:t>
            </a:fld>
            <a:endParaRPr kumimoji="1" lang="ja-JP" altLang="en-US"/>
          </a:p>
        </p:txBody>
      </p:sp>
      <p:sp>
        <p:nvSpPr>
          <p:cNvPr id="5" name="Footer Placeholder 4"/>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
        <p:nvSpPr>
          <p:cNvPr id="6" name="Slide Number Placeholder 5"/>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250615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1B9244-ACDE-455B-B2CB-F815DB604EDB}" type="datetime1">
              <a:rPr kumimoji="1" lang="ja-JP" altLang="en-US" smtClean="0"/>
              <a:t>2025/9/1</a:t>
            </a:fld>
            <a:endParaRPr kumimoji="1" lang="ja-JP" altLang="en-US"/>
          </a:p>
        </p:txBody>
      </p:sp>
      <p:sp>
        <p:nvSpPr>
          <p:cNvPr id="5" name="Footer Placeholder 4"/>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
        <p:nvSpPr>
          <p:cNvPr id="6" name="Slide Number Placeholder 5"/>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1226855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C4833319-EC3E-46FD-9192-8165EC35C472}" type="datetime1">
              <a:rPr kumimoji="1" lang="ja-JP" altLang="en-US" smtClean="0"/>
              <a:t>2025/9/1</a:t>
            </a:fld>
            <a:endParaRPr kumimoji="1" lang="ja-JP" altLang="en-US"/>
          </a:p>
        </p:txBody>
      </p:sp>
      <p:sp>
        <p:nvSpPr>
          <p:cNvPr id="6" name="Footer Placeholder 5"/>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
        <p:nvSpPr>
          <p:cNvPr id="7" name="Slide Number Placeholder 6"/>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2292661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4A03217F-D30C-48CA-8A0D-44DE628E99AF}" type="datetime1">
              <a:rPr kumimoji="1" lang="ja-JP" altLang="en-US" smtClean="0"/>
              <a:t>2025/9/1</a:t>
            </a:fld>
            <a:endParaRPr kumimoji="1" lang="ja-JP" altLang="en-US"/>
          </a:p>
        </p:txBody>
      </p:sp>
      <p:sp>
        <p:nvSpPr>
          <p:cNvPr id="8" name="Footer Placeholder 7"/>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
        <p:nvSpPr>
          <p:cNvPr id="9" name="Slide Number Placeholder 8"/>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253119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AEBE78A-F7D7-4B57-ADDF-27F9CE7B16FE}" type="datetime1">
              <a:rPr kumimoji="1" lang="ja-JP" altLang="en-US" smtClean="0"/>
              <a:t>2025/9/1</a:t>
            </a:fld>
            <a:endParaRPr kumimoji="1" lang="ja-JP" altLang="en-US"/>
          </a:p>
        </p:txBody>
      </p:sp>
      <p:sp>
        <p:nvSpPr>
          <p:cNvPr id="4" name="Footer Placeholder 3"/>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
        <p:nvSpPr>
          <p:cNvPr id="5" name="Slide Number Placeholder 4"/>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877362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6E83B-96F8-450A-9B16-9F17E1A66FAE}" type="datetime1">
              <a:rPr kumimoji="1" lang="ja-JP" altLang="en-US" smtClean="0"/>
              <a:t>2025/9/1</a:t>
            </a:fld>
            <a:endParaRPr kumimoji="1" lang="ja-JP" altLang="en-US"/>
          </a:p>
        </p:txBody>
      </p:sp>
      <p:sp>
        <p:nvSpPr>
          <p:cNvPr id="3" name="Footer Placeholder 2"/>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
        <p:nvSpPr>
          <p:cNvPr id="4" name="Slide Number Placeholder 3"/>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4138382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FD42CE-AAFC-470C-90F3-1ABE9998ADE8}" type="datetime1">
              <a:rPr kumimoji="1" lang="ja-JP" altLang="en-US" smtClean="0"/>
              <a:t>2025/9/1</a:t>
            </a:fld>
            <a:endParaRPr kumimoji="1" lang="ja-JP" altLang="en-US"/>
          </a:p>
        </p:txBody>
      </p:sp>
      <p:sp>
        <p:nvSpPr>
          <p:cNvPr id="6" name="Footer Placeholder 5"/>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
        <p:nvSpPr>
          <p:cNvPr id="7" name="Slide Number Placeholder 6"/>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1353265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0E37B-2B45-4536-A39D-D4F358C317DA}" type="datetime1">
              <a:rPr kumimoji="1" lang="ja-JP" altLang="en-US" smtClean="0"/>
              <a:t>2025/9/1</a:t>
            </a:fld>
            <a:endParaRPr kumimoji="1" lang="ja-JP" altLang="en-US"/>
          </a:p>
        </p:txBody>
      </p:sp>
      <p:sp>
        <p:nvSpPr>
          <p:cNvPr id="6" name="Footer Placeholder 5"/>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
        <p:nvSpPr>
          <p:cNvPr id="7" name="Slide Number Placeholder 6"/>
          <p:cNvSpPr>
            <a:spLocks noGrp="1"/>
          </p:cNvSpPr>
          <p:nvPr>
            <p:ph type="sldNum" sz="quarter" idx="12"/>
          </p:nvPr>
        </p:nvSpPr>
        <p:spPr/>
        <p:txBody>
          <a:body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356314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79C6BB-4675-4B2B-9A35-6271CA2A3D56}" type="datetime1">
              <a:rPr kumimoji="1" lang="ja-JP" altLang="en-US" smtClean="0"/>
              <a:t>2025/9/1</a:t>
            </a:fld>
            <a:endParaRPr kumimoji="1" lang="ja-JP" altLang="en-US"/>
          </a:p>
        </p:txBody>
      </p:sp>
      <p:sp>
        <p:nvSpPr>
          <p:cNvPr id="5" name="Footer Placeholder 4"/>
          <p:cNvSpPr>
            <a:spLocks noGrp="1"/>
          </p:cNvSpPr>
          <p:nvPr>
            <p:ph type="ftr" sz="quarter" idx="3"/>
          </p:nvPr>
        </p:nvSpPr>
        <p:spPr>
          <a:xfrm>
            <a:off x="167951" y="6485748"/>
            <a:ext cx="5583205" cy="365125"/>
          </a:xfrm>
          <a:prstGeom prst="rect">
            <a:avLst/>
          </a:prstGeom>
        </p:spPr>
        <p:txBody>
          <a:bodyPr vert="horz" lIns="91440" tIns="45720" rIns="91440" bIns="45720" rtlCol="0" anchor="ctr"/>
          <a:lstStyle>
            <a:lvl1pPr algn="ctr">
              <a:defRPr sz="800">
                <a:solidFill>
                  <a:schemeClr val="tx1">
                    <a:tint val="82000"/>
                  </a:schemeClr>
                </a:solidFill>
              </a:defRPr>
            </a:lvl1pPr>
          </a:lstStyle>
          <a:p>
            <a:r>
              <a:rPr kumimoji="1" lang="ja-JP" altLang="en-US" dirty="0"/>
              <a:t>本資料の内容は、社内研修における利用に限り使用することができます。社外への転載、複製、転用等の二次利用は固く禁じます。</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2370FC-A2B2-4EC9-8634-567F29442690}" type="slidenum">
              <a:rPr kumimoji="1" lang="ja-JP" altLang="en-US" smtClean="0"/>
              <a:t>‹#›</a:t>
            </a:fld>
            <a:endParaRPr kumimoji="1" lang="ja-JP" altLang="en-US"/>
          </a:p>
        </p:txBody>
      </p:sp>
    </p:spTree>
    <p:extLst>
      <p:ext uri="{BB962C8B-B14F-4D97-AF65-F5344CB8AC3E}">
        <p14:creationId xmlns:p14="http://schemas.microsoft.com/office/powerpoint/2010/main" val="41335218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mhlw.go.jp/tekiyoukakudai/koujirei/pdf/guidebook_merit.pdf"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kyoukaikenpo.or.jp/~/media/Files/shared/hokenryouritu/r7/ippan/13tokyo.pd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https://www.nenkin.go.jp/service/kounen/hokenryo/hoshu/20150515-01.html"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hyperlink" Target="https://www.mhlw.go.jp/tekiyoukakudai/koujirei/pdf/guidebook_merit.pdf" TargetMode="External"/><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ctrTitle"/>
          </p:nvPr>
        </p:nvSpPr>
        <p:spPr>
          <a:xfrm>
            <a:off x="1143000" y="1681841"/>
            <a:ext cx="6858000" cy="2387600"/>
          </a:xfrm>
        </p:spPr>
        <p:txBody>
          <a:bodyPr anchor="ctr">
            <a:normAutofit/>
          </a:bodyPr>
          <a:lstStyle/>
          <a:p>
            <a:pPr algn="l">
              <a:lnSpc>
                <a:spcPct val="100000"/>
              </a:lnSpc>
              <a:spcBef>
                <a:spcPts val="0"/>
              </a:spcBef>
            </a:pPr>
            <a:r>
              <a:rPr lang="ja-JP" altLang="en-US" sz="280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従業員向け社内研修資料</a:t>
            </a:r>
            <a:br>
              <a:rPr lang="en-US" altLang="ja-JP" sz="240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br>
            <a:r>
              <a:rPr lang="ja-JP" altLang="en-US" sz="240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～社会保険料に関する手当の新設～</a:t>
            </a:r>
            <a:endParaRPr kumimoji="1" lang="ja-JP" altLang="en-US" sz="2400">
              <a:solidFill>
                <a:schemeClr val="tx1">
                  <a:lumMod val="65000"/>
                  <a:lumOff val="35000"/>
                </a:schemeClr>
              </a:solidFill>
              <a:latin typeface="HGP創英角ｺﾞｼｯｸUB" panose="020B0900000000000000" pitchFamily="50" charset="-128"/>
              <a:ea typeface="HGP創英角ｺﾞｼｯｸUB" panose="020B0900000000000000" pitchFamily="50" charset="-128"/>
            </a:endParaRPr>
          </a:p>
        </p:txBody>
      </p:sp>
      <p:sp>
        <p:nvSpPr>
          <p:cNvPr id="2" name="スライド番号プレースホルダー 1">
            <a:extLst>
              <a:ext uri="{FF2B5EF4-FFF2-40B4-BE49-F238E27FC236}">
                <a16:creationId xmlns:a16="http://schemas.microsoft.com/office/drawing/2014/main" id="{8B0FC041-B01B-FE81-3CE5-D4BBA5FDB707}"/>
              </a:ext>
            </a:extLst>
          </p:cNvPr>
          <p:cNvSpPr>
            <a:spLocks noGrp="1"/>
          </p:cNvSpPr>
          <p:nvPr>
            <p:ph type="sldNum" sz="quarter" idx="12"/>
          </p:nvPr>
        </p:nvSpPr>
        <p:spPr/>
        <p:txBody>
          <a:bodyPr/>
          <a:lstStyle/>
          <a:p>
            <a:fld id="{422370FC-A2B2-4EC9-8634-567F29442690}" type="slidenum">
              <a:rPr kumimoji="1" lang="ja-JP" altLang="en-US" smtClean="0"/>
              <a:t>1</a:t>
            </a:fld>
            <a:endParaRPr kumimoji="1" lang="ja-JP" altLang="en-US"/>
          </a:p>
        </p:txBody>
      </p:sp>
      <p:sp>
        <p:nvSpPr>
          <p:cNvPr id="3" name="フレーム 2">
            <a:extLst>
              <a:ext uri="{FF2B5EF4-FFF2-40B4-BE49-F238E27FC236}">
                <a16:creationId xmlns:a16="http://schemas.microsoft.com/office/drawing/2014/main" id="{38ECF031-1C3F-259F-CC35-0B96B98F0A64}"/>
              </a:ext>
            </a:extLst>
          </p:cNvPr>
          <p:cNvSpPr/>
          <p:nvPr/>
        </p:nvSpPr>
        <p:spPr>
          <a:xfrm>
            <a:off x="12915" y="-5544"/>
            <a:ext cx="9131085" cy="6361895"/>
          </a:xfrm>
          <a:prstGeom prst="frame">
            <a:avLst>
              <a:gd name="adj1" fmla="val 4670"/>
            </a:avLst>
          </a:prstGeom>
          <a:solidFill>
            <a:srgbClr val="378B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四角形: 角を丸くする 4">
            <a:extLst>
              <a:ext uri="{FF2B5EF4-FFF2-40B4-BE49-F238E27FC236}">
                <a16:creationId xmlns:a16="http://schemas.microsoft.com/office/drawing/2014/main" id="{C58CCE7F-71DA-4C3B-2CEE-64F0676102C9}"/>
              </a:ext>
            </a:extLst>
          </p:cNvPr>
          <p:cNvSpPr/>
          <p:nvPr/>
        </p:nvSpPr>
        <p:spPr>
          <a:xfrm>
            <a:off x="6080865" y="5404830"/>
            <a:ext cx="4593160" cy="81506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200">
                <a:solidFill>
                  <a:srgbClr val="FF0000"/>
                </a:solidFill>
              </a:rPr>
              <a:t>※</a:t>
            </a:r>
            <a:r>
              <a:rPr kumimoji="1" lang="ja-JP" altLang="en-US" sz="1200">
                <a:solidFill>
                  <a:srgbClr val="FF0000"/>
                </a:solidFill>
              </a:rPr>
              <a:t>本資料は</a:t>
            </a:r>
            <a:r>
              <a:rPr kumimoji="1" lang="en-US" altLang="ja-JP" sz="1200">
                <a:solidFill>
                  <a:srgbClr val="FF0000"/>
                </a:solidFill>
              </a:rPr>
              <a:t>2025</a:t>
            </a:r>
            <a:r>
              <a:rPr kumimoji="1" lang="ja-JP" altLang="en-US" sz="1200">
                <a:solidFill>
                  <a:srgbClr val="FF0000"/>
                </a:solidFill>
              </a:rPr>
              <a:t>年</a:t>
            </a:r>
            <a:r>
              <a:rPr kumimoji="1" lang="en-US" altLang="ja-JP" sz="1200">
                <a:solidFill>
                  <a:srgbClr val="FF0000"/>
                </a:solidFill>
              </a:rPr>
              <a:t>8</a:t>
            </a:r>
            <a:r>
              <a:rPr kumimoji="1" lang="ja-JP" altLang="en-US" sz="1200">
                <a:solidFill>
                  <a:srgbClr val="FF0000"/>
                </a:solidFill>
              </a:rPr>
              <a:t>月現在の内容です</a:t>
            </a:r>
          </a:p>
        </p:txBody>
      </p:sp>
      <p:sp>
        <p:nvSpPr>
          <p:cNvPr id="4" name="四角形: 角を丸くする 3">
            <a:extLst>
              <a:ext uri="{FF2B5EF4-FFF2-40B4-BE49-F238E27FC236}">
                <a16:creationId xmlns:a16="http://schemas.microsoft.com/office/drawing/2014/main" id="{597B1794-1670-5791-AFA2-A107DA8DFA26}"/>
              </a:ext>
            </a:extLst>
          </p:cNvPr>
          <p:cNvSpPr/>
          <p:nvPr/>
        </p:nvSpPr>
        <p:spPr>
          <a:xfrm>
            <a:off x="5954560" y="496901"/>
            <a:ext cx="2783365" cy="533400"/>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lumMod val="65000"/>
                    <a:lumOff val="35000"/>
                  </a:schemeClr>
                </a:solidFill>
              </a:rPr>
              <a:t>従業員数</a:t>
            </a:r>
            <a:r>
              <a:rPr kumimoji="1" lang="en-US" altLang="ja-JP" sz="1200">
                <a:solidFill>
                  <a:schemeClr val="tx1">
                    <a:lumMod val="65000"/>
                    <a:lumOff val="35000"/>
                  </a:schemeClr>
                </a:solidFill>
              </a:rPr>
              <a:t>51</a:t>
            </a:r>
            <a:r>
              <a:rPr kumimoji="1" lang="ja-JP" altLang="en-US" sz="1200">
                <a:solidFill>
                  <a:schemeClr val="tx1">
                    <a:lumMod val="65000"/>
                    <a:lumOff val="35000"/>
                  </a:schemeClr>
                </a:solidFill>
              </a:rPr>
              <a:t>人未満の企業向け</a:t>
            </a:r>
            <a:endParaRPr kumimoji="1" lang="en-US" altLang="ja-JP" sz="1200">
              <a:solidFill>
                <a:schemeClr val="tx1">
                  <a:lumMod val="65000"/>
                  <a:lumOff val="35000"/>
                </a:schemeClr>
              </a:solidFill>
            </a:endParaRPr>
          </a:p>
        </p:txBody>
      </p:sp>
      <p:sp>
        <p:nvSpPr>
          <p:cNvPr id="6" name="フッター プレースホルダー 5">
            <a:extLst>
              <a:ext uri="{FF2B5EF4-FFF2-40B4-BE49-F238E27FC236}">
                <a16:creationId xmlns:a16="http://schemas.microsoft.com/office/drawing/2014/main" id="{0C13B4E0-D1C3-A8E2-95FA-5E23FDA58746}"/>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3615259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1C0CB-1B7B-CE99-75D4-39C0E37DD04F}"/>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06F43BD4-31AB-6519-0593-431E04E22B2E}"/>
              </a:ext>
            </a:extLst>
          </p:cNvPr>
          <p:cNvPicPr>
            <a:picLocks noChangeAspect="1"/>
          </p:cNvPicPr>
          <p:nvPr/>
        </p:nvPicPr>
        <p:blipFill>
          <a:blip r:embed="rId3"/>
          <a:srcRect t="12988" r="243"/>
          <a:stretch/>
        </p:blipFill>
        <p:spPr>
          <a:xfrm>
            <a:off x="160116" y="1451258"/>
            <a:ext cx="8823768" cy="4402116"/>
          </a:xfrm>
          <a:prstGeom prst="rect">
            <a:avLst/>
          </a:prstGeom>
        </p:spPr>
      </p:pic>
      <p:sp>
        <p:nvSpPr>
          <p:cNvPr id="9" name="テキスト ボックス 8">
            <a:extLst>
              <a:ext uri="{FF2B5EF4-FFF2-40B4-BE49-F238E27FC236}">
                <a16:creationId xmlns:a16="http://schemas.microsoft.com/office/drawing/2014/main" id="{9B0F87B1-252F-F3F7-EA81-B11F953DD104}"/>
              </a:ext>
            </a:extLst>
          </p:cNvPr>
          <p:cNvSpPr txBox="1"/>
          <p:nvPr/>
        </p:nvSpPr>
        <p:spPr>
          <a:xfrm>
            <a:off x="6155243" y="5798398"/>
            <a:ext cx="2662813" cy="338554"/>
          </a:xfrm>
          <a:prstGeom prst="rect">
            <a:avLst/>
          </a:prstGeom>
          <a:noFill/>
        </p:spPr>
        <p:txBody>
          <a:bodyPr wrap="square" rtlCol="0">
            <a:spAutoFit/>
          </a:bodyPr>
          <a:lstStyle/>
          <a:p>
            <a:r>
              <a:rPr kumimoji="1" lang="ja-JP" altLang="en-US" sz="800" dirty="0">
                <a:solidFill>
                  <a:schemeClr val="tx1">
                    <a:lumMod val="65000"/>
                    <a:lumOff val="35000"/>
                  </a:schemeClr>
                </a:solidFill>
              </a:rPr>
              <a:t>出典：厚労省　適用拡大特設サイト社会保険加入メリット</a:t>
            </a:r>
            <a:br>
              <a:rPr kumimoji="1" lang="en-US" altLang="ja-JP" sz="800" dirty="0">
                <a:solidFill>
                  <a:schemeClr val="tx1">
                    <a:lumMod val="65000"/>
                    <a:lumOff val="35000"/>
                  </a:schemeClr>
                </a:solidFill>
              </a:rPr>
            </a:br>
            <a:r>
              <a:rPr lang="en-US" altLang="ja-JP" sz="800" dirty="0">
                <a:solidFill>
                  <a:schemeClr val="tx1">
                    <a:lumMod val="65000"/>
                    <a:lumOff val="35000"/>
                  </a:schemeClr>
                </a:solidFill>
                <a:hlinkClick r:id="rId4">
                  <a:extLst>
                    <a:ext uri="{A12FA001-AC4F-418D-AE19-62706E023703}">
                      <ahyp:hlinkClr xmlns:ahyp="http://schemas.microsoft.com/office/drawing/2018/hyperlinkcolor" val="tx"/>
                    </a:ext>
                  </a:extLst>
                </a:hlinkClick>
              </a:rPr>
              <a:t>KR-leaflet-merit-nyukou_250228</a:t>
            </a:r>
            <a:endParaRPr kumimoji="1" lang="ja-JP" altLang="en-US" sz="800" dirty="0">
              <a:solidFill>
                <a:schemeClr val="tx1">
                  <a:lumMod val="65000"/>
                  <a:lumOff val="35000"/>
                </a:schemeClr>
              </a:solidFill>
            </a:endParaRPr>
          </a:p>
        </p:txBody>
      </p:sp>
      <p:sp>
        <p:nvSpPr>
          <p:cNvPr id="2" name="スライド番号プレースホルダー 1">
            <a:extLst>
              <a:ext uri="{FF2B5EF4-FFF2-40B4-BE49-F238E27FC236}">
                <a16:creationId xmlns:a16="http://schemas.microsoft.com/office/drawing/2014/main" id="{48ACA86C-83A7-AC3C-CBE4-D5FEF210B6D7}"/>
              </a:ext>
            </a:extLst>
          </p:cNvPr>
          <p:cNvSpPr>
            <a:spLocks noGrp="1"/>
          </p:cNvSpPr>
          <p:nvPr>
            <p:ph type="sldNum" sz="quarter" idx="12"/>
          </p:nvPr>
        </p:nvSpPr>
        <p:spPr>
          <a:xfrm>
            <a:off x="6457950" y="6356351"/>
            <a:ext cx="2057400" cy="365125"/>
          </a:xfrm>
        </p:spPr>
        <p:txBody>
          <a:bodyPr/>
          <a:lstStyle/>
          <a:p>
            <a:r>
              <a:rPr kumimoji="1" lang="en-US" altLang="ja-JP" dirty="0"/>
              <a:t>10</a:t>
            </a:r>
            <a:endParaRPr kumimoji="1" lang="ja-JP" altLang="en-US" dirty="0"/>
          </a:p>
        </p:txBody>
      </p:sp>
      <p:sp>
        <p:nvSpPr>
          <p:cNvPr id="3" name="TextBox 9">
            <a:extLst>
              <a:ext uri="{FF2B5EF4-FFF2-40B4-BE49-F238E27FC236}">
                <a16:creationId xmlns:a16="http://schemas.microsoft.com/office/drawing/2014/main" id="{9DFA2FB0-6680-A63A-8C74-B0E41663040F}"/>
              </a:ext>
            </a:extLst>
          </p:cNvPr>
          <p:cNvSpPr txBox="1"/>
          <p:nvPr/>
        </p:nvSpPr>
        <p:spPr>
          <a:xfrm>
            <a:off x="201655" y="279883"/>
            <a:ext cx="685687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rPr>
              <a:t>社会保険加入のメリット</a:t>
            </a:r>
            <a:endParaRPr lang="en-US" sz="2400" b="1">
              <a:solidFill>
                <a:schemeClr val="tx1">
                  <a:lumMod val="65000"/>
                  <a:lumOff val="35000"/>
                </a:schemeClr>
              </a:solidFill>
              <a:latin typeface="Meiryo UI"/>
              <a:cs typeface="Arial"/>
            </a:endParaRPr>
          </a:p>
        </p:txBody>
      </p:sp>
      <p:sp>
        <p:nvSpPr>
          <p:cNvPr id="4" name="テキスト ボックス 3">
            <a:extLst>
              <a:ext uri="{FF2B5EF4-FFF2-40B4-BE49-F238E27FC236}">
                <a16:creationId xmlns:a16="http://schemas.microsoft.com/office/drawing/2014/main" id="{0FB9E1D9-6179-6236-A2FA-89FD220F3735}"/>
              </a:ext>
            </a:extLst>
          </p:cNvPr>
          <p:cNvSpPr txBox="1"/>
          <p:nvPr/>
        </p:nvSpPr>
        <p:spPr>
          <a:xfrm>
            <a:off x="214540" y="752182"/>
            <a:ext cx="8714921" cy="584775"/>
          </a:xfrm>
          <a:prstGeom prst="rect">
            <a:avLst/>
          </a:prstGeom>
          <a:noFill/>
        </p:spPr>
        <p:txBody>
          <a:bodyPr wrap="square" rtlCol="0">
            <a:spAutoFit/>
          </a:bodyPr>
          <a:lstStyle/>
          <a:p>
            <a:r>
              <a:rPr lang="ja-JP" altLang="en-US" sz="1600">
                <a:solidFill>
                  <a:schemeClr val="tx1">
                    <a:lumMod val="65000"/>
                    <a:lumOff val="35000"/>
                  </a:schemeClr>
                </a:solidFill>
              </a:rPr>
              <a:t>病気やケガで仕事を休んだ際の</a:t>
            </a:r>
            <a:r>
              <a:rPr lang="ja-JP" altLang="en-US" sz="1600" b="1">
                <a:solidFill>
                  <a:schemeClr val="tx1">
                    <a:lumMod val="65000"/>
                    <a:lumOff val="35000"/>
                  </a:schemeClr>
                </a:solidFill>
              </a:rPr>
              <a:t>「傷病手当金」</a:t>
            </a:r>
            <a:r>
              <a:rPr lang="ja-JP" altLang="en-US" sz="1600">
                <a:solidFill>
                  <a:schemeClr val="tx1">
                    <a:lumMod val="65000"/>
                    <a:lumOff val="35000"/>
                  </a:schemeClr>
                </a:solidFill>
              </a:rPr>
              <a:t>や、出産時の</a:t>
            </a:r>
            <a:r>
              <a:rPr lang="ja-JP" altLang="en-US" sz="1600" b="1">
                <a:solidFill>
                  <a:schemeClr val="tx1">
                    <a:lumMod val="65000"/>
                    <a:lumOff val="35000"/>
                  </a:schemeClr>
                </a:solidFill>
              </a:rPr>
              <a:t>「出産手当金」</a:t>
            </a:r>
            <a:r>
              <a:rPr lang="ja-JP" altLang="en-US" sz="1600">
                <a:solidFill>
                  <a:schemeClr val="tx1">
                    <a:lumMod val="65000"/>
                    <a:lumOff val="35000"/>
                  </a:schemeClr>
                </a:solidFill>
              </a:rPr>
              <a:t>など、万が一のときに生活を</a:t>
            </a:r>
          </a:p>
          <a:p>
            <a:r>
              <a:rPr lang="ja-JP" altLang="en-US" sz="1600">
                <a:solidFill>
                  <a:schemeClr val="tx1">
                    <a:lumMod val="65000"/>
                    <a:lumOff val="35000"/>
                  </a:schemeClr>
                </a:solidFill>
              </a:rPr>
              <a:t>支える保障が受けられ、安心して働き続けることができます。</a:t>
            </a:r>
          </a:p>
        </p:txBody>
      </p:sp>
      <p:sp>
        <p:nvSpPr>
          <p:cNvPr id="5" name="フッター プレースホルダー 4">
            <a:extLst>
              <a:ext uri="{FF2B5EF4-FFF2-40B4-BE49-F238E27FC236}">
                <a16:creationId xmlns:a16="http://schemas.microsoft.com/office/drawing/2014/main" id="{FDAE1EFD-4905-BC9F-1B33-F793ABE95AC1}"/>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856518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3EAB69C2-B3B8-EEDE-CADC-E283A6BB6AEB}"/>
              </a:ext>
            </a:extLst>
          </p:cNvPr>
          <p:cNvPicPr>
            <a:picLocks noChangeAspect="1"/>
          </p:cNvPicPr>
          <p:nvPr/>
        </p:nvPicPr>
        <p:blipFill>
          <a:blip r:embed="rId3"/>
          <a:stretch>
            <a:fillRect/>
          </a:stretch>
        </p:blipFill>
        <p:spPr>
          <a:xfrm>
            <a:off x="457200" y="1431479"/>
            <a:ext cx="1232291" cy="964968"/>
          </a:xfrm>
          <a:prstGeom prst="rect">
            <a:avLst/>
          </a:prstGeom>
        </p:spPr>
      </p:pic>
      <p:sp>
        <p:nvSpPr>
          <p:cNvPr id="2" name="スライド番号プレースホルダー 1">
            <a:extLst>
              <a:ext uri="{FF2B5EF4-FFF2-40B4-BE49-F238E27FC236}">
                <a16:creationId xmlns:a16="http://schemas.microsoft.com/office/drawing/2014/main" id="{07D91867-A601-4661-1B86-B0FDD8752D24}"/>
              </a:ext>
            </a:extLst>
          </p:cNvPr>
          <p:cNvSpPr>
            <a:spLocks noGrp="1"/>
          </p:cNvSpPr>
          <p:nvPr>
            <p:ph type="sldNum" sz="quarter" idx="12"/>
          </p:nvPr>
        </p:nvSpPr>
        <p:spPr/>
        <p:txBody>
          <a:bodyPr/>
          <a:lstStyle/>
          <a:p>
            <a:r>
              <a:rPr kumimoji="1" lang="en-US" altLang="ja-JP" dirty="0"/>
              <a:t>11</a:t>
            </a:r>
            <a:endParaRPr kumimoji="1" lang="ja-JP" altLang="en-US" dirty="0"/>
          </a:p>
        </p:txBody>
      </p:sp>
      <p:sp>
        <p:nvSpPr>
          <p:cNvPr id="7" name="タイトル 1">
            <a:extLst>
              <a:ext uri="{FF2B5EF4-FFF2-40B4-BE49-F238E27FC236}">
                <a16:creationId xmlns:a16="http://schemas.microsoft.com/office/drawing/2014/main" id="{870D9E30-09C2-5AC1-0B41-F47F5C9B2EF5}"/>
              </a:ext>
            </a:extLst>
          </p:cNvPr>
          <p:cNvSpPr txBox="1">
            <a:spLocks/>
          </p:cNvSpPr>
          <p:nvPr/>
        </p:nvSpPr>
        <p:spPr>
          <a:xfrm>
            <a:off x="321734" y="470763"/>
            <a:ext cx="8229600" cy="990600"/>
          </a:xfrm>
          <a:prstGeom prst="rect">
            <a:avLst/>
          </a:prstGeom>
        </p:spPr>
        <p:txBody>
          <a:bodyPr anchor="ctr">
            <a:normAutofit/>
          </a:bodyPr>
          <a:lstStyle>
            <a:defPPr>
              <a:defRPr lang="en-US"/>
            </a:defPPr>
            <a:lvl1pPr marL="0" algn="l" defTabSz="914400" rtl="0" eaLnBrk="1" latinLnBrk="0" hangingPunct="1">
              <a:spcBef>
                <a:spcPct val="0"/>
              </a:spcBef>
              <a:buNone/>
              <a:defRPr kumimoji="1" sz="4000" kern="1200" spc="-100" baseline="0">
                <a:solidFill>
                  <a:schemeClr val="tx2"/>
                </a:solidFill>
                <a:latin typeface="+mj-lt"/>
                <a:ea typeface="+mj-ea"/>
                <a:cs typeface="+mj-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ja-JP" altLang="en-US" sz="2400">
              <a:latin typeface="HGP創英角ｺﾞｼｯｸUB" panose="020B0900000000000000" pitchFamily="50" charset="-128"/>
              <a:ea typeface="HGP創英角ｺﾞｼｯｸUB" panose="020B0900000000000000" pitchFamily="50" charset="-128"/>
            </a:endParaRPr>
          </a:p>
        </p:txBody>
      </p:sp>
      <p:pic>
        <p:nvPicPr>
          <p:cNvPr id="12" name="図 11">
            <a:extLst>
              <a:ext uri="{FF2B5EF4-FFF2-40B4-BE49-F238E27FC236}">
                <a16:creationId xmlns:a16="http://schemas.microsoft.com/office/drawing/2014/main" id="{2B96FEC7-B8D7-E086-63CE-2AB267A56E11}"/>
              </a:ext>
            </a:extLst>
          </p:cNvPr>
          <p:cNvPicPr>
            <a:picLocks noChangeAspect="1"/>
          </p:cNvPicPr>
          <p:nvPr/>
        </p:nvPicPr>
        <p:blipFill>
          <a:blip r:embed="rId4"/>
          <a:srcRect l="17592" t="-3849" b="12207"/>
          <a:stretch/>
        </p:blipFill>
        <p:spPr>
          <a:xfrm>
            <a:off x="675252" y="3037300"/>
            <a:ext cx="941968" cy="878758"/>
          </a:xfrm>
          <a:prstGeom prst="rect">
            <a:avLst/>
          </a:prstGeom>
        </p:spPr>
      </p:pic>
      <p:sp>
        <p:nvSpPr>
          <p:cNvPr id="6" name="テキスト ボックス 5">
            <a:extLst>
              <a:ext uri="{FF2B5EF4-FFF2-40B4-BE49-F238E27FC236}">
                <a16:creationId xmlns:a16="http://schemas.microsoft.com/office/drawing/2014/main" id="{40BECFD7-94E8-BA35-09D3-63F47AE1801E}"/>
              </a:ext>
            </a:extLst>
          </p:cNvPr>
          <p:cNvSpPr txBox="1"/>
          <p:nvPr/>
        </p:nvSpPr>
        <p:spPr>
          <a:xfrm>
            <a:off x="1582051" y="1390939"/>
            <a:ext cx="6978580" cy="954107"/>
          </a:xfrm>
          <a:prstGeom prst="rect">
            <a:avLst/>
          </a:prstGeom>
          <a:noFill/>
        </p:spPr>
        <p:txBody>
          <a:bodyPr wrap="square">
            <a:spAutoFit/>
          </a:bodyPr>
          <a:lstStyle/>
          <a:p>
            <a:pPr>
              <a:spcBef>
                <a:spcPts val="300"/>
              </a:spcBef>
            </a:pPr>
            <a:r>
              <a:rPr kumimoji="1" lang="ja-JP" altLang="en-US" sz="2000" b="1">
                <a:solidFill>
                  <a:schemeClr val="tx1">
                    <a:lumMod val="65000"/>
                    <a:lumOff val="35000"/>
                  </a:schemeClr>
                </a:solidFill>
                <a:latin typeface="Meiryo UI" panose="020B0604030504040204" pitchFamily="50" charset="-128"/>
                <a:ea typeface="Meiryo UI" panose="020B0604030504040204" pitchFamily="50" charset="-128"/>
              </a:rPr>
              <a:t>♦将来の年金額が増える</a:t>
            </a:r>
            <a:endParaRPr kumimoji="1" lang="en-US" altLang="ja-JP" sz="2000" b="1">
              <a:solidFill>
                <a:schemeClr val="tx1">
                  <a:lumMod val="65000"/>
                  <a:lumOff val="35000"/>
                </a:schemeClr>
              </a:solidFill>
              <a:latin typeface="Meiryo UI" panose="020B0604030504040204" pitchFamily="50" charset="-128"/>
              <a:ea typeface="Meiryo UI" panose="020B0604030504040204" pitchFamily="50" charset="-128"/>
            </a:endParaRPr>
          </a:p>
          <a:p>
            <a:r>
              <a:rPr kumimoji="1" lang="ja-JP" altLang="en-US" sz="1800">
                <a:solidFill>
                  <a:schemeClr val="tx1">
                    <a:lumMod val="65000"/>
                    <a:lumOff val="35000"/>
                  </a:schemeClr>
                </a:solidFill>
                <a:latin typeface="Meiryo UI" panose="020B0604030504040204" pitchFamily="50" charset="-128"/>
                <a:ea typeface="Meiryo UI" panose="020B0604030504040204" pitchFamily="50" charset="-128"/>
              </a:rPr>
              <a:t>厚生年金に加入することで、将来受け取れる年金（老齢厚生年金）が</a:t>
            </a:r>
            <a:endParaRPr kumimoji="1" lang="en-US" altLang="ja-JP" sz="1800">
              <a:solidFill>
                <a:schemeClr val="tx1">
                  <a:lumMod val="65000"/>
                  <a:lumOff val="35000"/>
                </a:schemeClr>
              </a:solidFill>
              <a:latin typeface="Meiryo UI" panose="020B0604030504040204" pitchFamily="50" charset="-128"/>
              <a:ea typeface="Meiryo UI" panose="020B0604030504040204" pitchFamily="50" charset="-128"/>
            </a:endParaRPr>
          </a:p>
          <a:p>
            <a:r>
              <a:rPr kumimoji="1" lang="ja-JP" altLang="en-US" sz="1800">
                <a:solidFill>
                  <a:schemeClr val="tx1">
                    <a:lumMod val="65000"/>
                    <a:lumOff val="35000"/>
                  </a:schemeClr>
                </a:solidFill>
                <a:latin typeface="Meiryo UI" panose="020B0604030504040204" pitchFamily="50" charset="-128"/>
                <a:ea typeface="Meiryo UI" panose="020B0604030504040204" pitchFamily="50" charset="-128"/>
              </a:rPr>
              <a:t>上乗せされます。老後の生活の安定に直結します。</a:t>
            </a:r>
            <a:endParaRPr kumimoji="1" lang="en-US" altLang="ja-JP" sz="180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4CD764C2-0CAB-3F0C-6635-3F66A0A36C79}"/>
              </a:ext>
            </a:extLst>
          </p:cNvPr>
          <p:cNvSpPr txBox="1"/>
          <p:nvPr/>
        </p:nvSpPr>
        <p:spPr>
          <a:xfrm>
            <a:off x="1617220" y="3037300"/>
            <a:ext cx="6908242" cy="954107"/>
          </a:xfrm>
          <a:prstGeom prst="rect">
            <a:avLst/>
          </a:prstGeom>
          <a:noFill/>
        </p:spPr>
        <p:txBody>
          <a:bodyPr wrap="square">
            <a:spAutoFit/>
          </a:bodyPr>
          <a:lstStyle/>
          <a:p>
            <a:pPr>
              <a:spcBef>
                <a:spcPts val="300"/>
              </a:spcBef>
            </a:pPr>
            <a:r>
              <a:rPr kumimoji="1" lang="ja-JP" altLang="en-US" sz="2000" b="1">
                <a:solidFill>
                  <a:schemeClr val="tx1">
                    <a:lumMod val="65000"/>
                    <a:lumOff val="35000"/>
                  </a:schemeClr>
                </a:solidFill>
                <a:latin typeface="Meiryo UI" panose="020B0604030504040204" pitchFamily="50" charset="-128"/>
                <a:ea typeface="Meiryo UI" panose="020B0604030504040204" pitchFamily="50" charset="-128"/>
              </a:rPr>
              <a:t>♦手厚い保障が受けられる（病気・けが・育児）</a:t>
            </a:r>
            <a:endParaRPr kumimoji="1" lang="en-US" altLang="ja-JP" sz="2000" b="1">
              <a:solidFill>
                <a:schemeClr val="tx1">
                  <a:lumMod val="65000"/>
                  <a:lumOff val="35000"/>
                </a:schemeClr>
              </a:solidFill>
              <a:latin typeface="Meiryo UI" panose="020B0604030504040204" pitchFamily="50" charset="-128"/>
              <a:ea typeface="Meiryo UI" panose="020B0604030504040204" pitchFamily="50" charset="-128"/>
            </a:endParaRPr>
          </a:p>
          <a:p>
            <a:r>
              <a:rPr kumimoji="1" lang="ja-JP" altLang="en-US" sz="1800">
                <a:solidFill>
                  <a:schemeClr val="tx1">
                    <a:lumMod val="65000"/>
                    <a:lumOff val="35000"/>
                  </a:schemeClr>
                </a:solidFill>
                <a:latin typeface="Meiryo UI" panose="020B0604030504040204" pitchFamily="50" charset="-128"/>
                <a:ea typeface="Meiryo UI" panose="020B0604030504040204" pitchFamily="50" charset="-128"/>
              </a:rPr>
              <a:t>健康保険の傷病手当金や出産手当金など、万一のときの収入保障があり、パート・アルバイトでも正社員と同様にサポートが受けられます。</a:t>
            </a:r>
            <a:endParaRPr kumimoji="1" lang="en-US" altLang="ja-JP" sz="180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F25BB960-E9E1-05D7-3A06-8678604F04A4}"/>
              </a:ext>
            </a:extLst>
          </p:cNvPr>
          <p:cNvSpPr txBox="1"/>
          <p:nvPr/>
        </p:nvSpPr>
        <p:spPr>
          <a:xfrm>
            <a:off x="1617220" y="4683661"/>
            <a:ext cx="6908242" cy="954107"/>
          </a:xfrm>
          <a:prstGeom prst="rect">
            <a:avLst/>
          </a:prstGeom>
          <a:noFill/>
        </p:spPr>
        <p:txBody>
          <a:bodyPr wrap="square">
            <a:spAutoFit/>
          </a:bodyPr>
          <a:lstStyle/>
          <a:p>
            <a:pPr>
              <a:spcBef>
                <a:spcPts val="300"/>
              </a:spcBef>
            </a:pPr>
            <a:r>
              <a:rPr kumimoji="1" lang="ja-JP" altLang="en-US" sz="2000" b="1">
                <a:solidFill>
                  <a:schemeClr val="tx1">
                    <a:lumMod val="65000"/>
                    <a:lumOff val="35000"/>
                  </a:schemeClr>
                </a:solidFill>
                <a:latin typeface="Meiryo UI" panose="020B0604030504040204" pitchFamily="50" charset="-128"/>
                <a:ea typeface="Meiryo UI" panose="020B0604030504040204" pitchFamily="50" charset="-128"/>
              </a:rPr>
              <a:t>♦働いた分だけ収入アップが可能に</a:t>
            </a:r>
            <a:endParaRPr kumimoji="1" lang="en-US" altLang="ja-JP" sz="2000" b="1">
              <a:solidFill>
                <a:schemeClr val="tx1">
                  <a:lumMod val="65000"/>
                  <a:lumOff val="35000"/>
                </a:schemeClr>
              </a:solidFill>
              <a:latin typeface="Meiryo UI" panose="020B0604030504040204" pitchFamily="50" charset="-128"/>
              <a:ea typeface="Meiryo UI" panose="020B0604030504040204" pitchFamily="50" charset="-128"/>
            </a:endParaRPr>
          </a:p>
          <a:p>
            <a:r>
              <a:rPr kumimoji="1" lang="ja-JP" altLang="en-US" sz="1800">
                <a:solidFill>
                  <a:schemeClr val="tx1">
                    <a:lumMod val="65000"/>
                    <a:lumOff val="35000"/>
                  </a:schemeClr>
                </a:solidFill>
                <a:latin typeface="Meiryo UI" panose="020B0604030504040204" pitchFamily="50" charset="-128"/>
                <a:ea typeface="Meiryo UI" panose="020B0604030504040204" pitchFamily="50" charset="-128"/>
              </a:rPr>
              <a:t>就業調整の必要がなくなり、希望に応じてもっと働いて</a:t>
            </a:r>
            <a:r>
              <a:rPr kumimoji="1" lang="ja-JP" altLang="en-US">
                <a:solidFill>
                  <a:schemeClr val="tx1">
                    <a:lumMod val="65000"/>
                    <a:lumOff val="35000"/>
                  </a:schemeClr>
                </a:solidFill>
                <a:latin typeface="Meiryo UI" panose="020B0604030504040204" pitchFamily="50" charset="-128"/>
                <a:ea typeface="Meiryo UI" panose="020B0604030504040204" pitchFamily="50" charset="-128"/>
              </a:rPr>
              <a:t>収入を得る</a:t>
            </a:r>
            <a:r>
              <a:rPr kumimoji="1" lang="ja-JP" altLang="en-US" sz="1800">
                <a:solidFill>
                  <a:schemeClr val="tx1">
                    <a:lumMod val="65000"/>
                    <a:lumOff val="35000"/>
                  </a:schemeClr>
                </a:solidFill>
                <a:latin typeface="Meiryo UI" panose="020B0604030504040204" pitchFamily="50" charset="-128"/>
                <a:ea typeface="Meiryo UI" panose="020B0604030504040204" pitchFamily="50" charset="-128"/>
              </a:rPr>
              <a:t>ことができるようになります。</a:t>
            </a:r>
            <a:endParaRPr kumimoji="1" lang="en-US" altLang="ja-JP" sz="1800">
              <a:solidFill>
                <a:schemeClr val="tx1">
                  <a:lumMod val="65000"/>
                  <a:lumOff val="35000"/>
                </a:schemeClr>
              </a:solidFill>
              <a:latin typeface="Meiryo UI" panose="020B0604030504040204" pitchFamily="50" charset="-128"/>
              <a:ea typeface="Meiryo UI" panose="020B0604030504040204" pitchFamily="50" charset="-128"/>
            </a:endParaRPr>
          </a:p>
        </p:txBody>
      </p:sp>
      <p:pic>
        <p:nvPicPr>
          <p:cNvPr id="21" name="図 20">
            <a:extLst>
              <a:ext uri="{FF2B5EF4-FFF2-40B4-BE49-F238E27FC236}">
                <a16:creationId xmlns:a16="http://schemas.microsoft.com/office/drawing/2014/main" id="{9FEA2219-7F23-F239-71C4-65CD2707ECE9}"/>
              </a:ext>
            </a:extLst>
          </p:cNvPr>
          <p:cNvPicPr>
            <a:picLocks noChangeAspect="1"/>
          </p:cNvPicPr>
          <p:nvPr/>
        </p:nvPicPr>
        <p:blipFill>
          <a:blip r:embed="rId5"/>
          <a:srcRect l="22790" r="16131" b="3564"/>
          <a:stretch/>
        </p:blipFill>
        <p:spPr>
          <a:xfrm>
            <a:off x="675252" y="4683661"/>
            <a:ext cx="941969" cy="881101"/>
          </a:xfrm>
          <a:prstGeom prst="rect">
            <a:avLst/>
          </a:prstGeom>
        </p:spPr>
      </p:pic>
      <p:sp>
        <p:nvSpPr>
          <p:cNvPr id="22" name="正方形/長方形 21">
            <a:extLst>
              <a:ext uri="{FF2B5EF4-FFF2-40B4-BE49-F238E27FC236}">
                <a16:creationId xmlns:a16="http://schemas.microsoft.com/office/drawing/2014/main" id="{ACE6C994-EB58-DFC4-30F0-34E70C843C11}"/>
              </a:ext>
            </a:extLst>
          </p:cNvPr>
          <p:cNvSpPr/>
          <p:nvPr/>
        </p:nvSpPr>
        <p:spPr>
          <a:xfrm>
            <a:off x="384364" y="1020145"/>
            <a:ext cx="8576756" cy="5136815"/>
          </a:xfrm>
          <a:prstGeom prst="rect">
            <a:avLst/>
          </a:prstGeom>
          <a:noFill/>
          <a:ln w="38100">
            <a:solidFill>
              <a:srgbClr val="82BD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lumMod val="65000"/>
                  <a:lumOff val="35000"/>
                </a:schemeClr>
              </a:solidFill>
            </a:endParaRPr>
          </a:p>
        </p:txBody>
      </p:sp>
      <p:sp>
        <p:nvSpPr>
          <p:cNvPr id="3" name="TextBox 9">
            <a:extLst>
              <a:ext uri="{FF2B5EF4-FFF2-40B4-BE49-F238E27FC236}">
                <a16:creationId xmlns:a16="http://schemas.microsoft.com/office/drawing/2014/main" id="{99EB92CD-05C5-977D-3D52-33F745C518C8}"/>
              </a:ext>
            </a:extLst>
          </p:cNvPr>
          <p:cNvSpPr txBox="1"/>
          <p:nvPr/>
        </p:nvSpPr>
        <p:spPr>
          <a:xfrm>
            <a:off x="201655" y="279883"/>
            <a:ext cx="685687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cs typeface="Arial"/>
              </a:rPr>
              <a:t>就業調整をせず社会保険に加入して働くメリット</a:t>
            </a:r>
            <a:endParaRPr lang="en-US" sz="2400" b="1">
              <a:solidFill>
                <a:schemeClr val="tx1">
                  <a:lumMod val="65000"/>
                  <a:lumOff val="35000"/>
                </a:schemeClr>
              </a:solidFill>
              <a:latin typeface="Meiryo UI"/>
              <a:cs typeface="Arial"/>
            </a:endParaRPr>
          </a:p>
        </p:txBody>
      </p:sp>
      <p:sp>
        <p:nvSpPr>
          <p:cNvPr id="4" name="フッター プレースホルダー 3">
            <a:extLst>
              <a:ext uri="{FF2B5EF4-FFF2-40B4-BE49-F238E27FC236}">
                <a16:creationId xmlns:a16="http://schemas.microsoft.com/office/drawing/2014/main" id="{D01F0945-6993-71A4-6D7B-186F6E84F202}"/>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1788584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85D82-104E-DB27-88F8-8F481586DA34}"/>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5B6AB39-71B1-2366-4987-B9BC7B1751D6}"/>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tint val="82000"/>
                  </a:prstClr>
                </a:solidFill>
                <a:effectLst/>
                <a:uLnTx/>
                <a:uFillTx/>
                <a:latin typeface="Arial"/>
                <a:ea typeface="Meiryo UI"/>
                <a:cs typeface="+mn-cs"/>
              </a:rPr>
              <a:t>12</a:t>
            </a:r>
            <a:endParaRPr kumimoji="1" lang="ja-JP" altLang="en-US" sz="1200" b="0" i="0" u="none" strike="noStrike" kern="1200" cap="none" spc="0" normalizeH="0" baseline="0" noProof="0" dirty="0">
              <a:ln>
                <a:noFill/>
              </a:ln>
              <a:solidFill>
                <a:prstClr val="black">
                  <a:tint val="82000"/>
                </a:prstClr>
              </a:solidFill>
              <a:effectLst/>
              <a:uLnTx/>
              <a:uFillTx/>
              <a:latin typeface="Arial"/>
              <a:ea typeface="Meiryo UI"/>
              <a:cs typeface="+mn-cs"/>
            </a:endParaRPr>
          </a:p>
        </p:txBody>
      </p:sp>
      <p:sp>
        <p:nvSpPr>
          <p:cNvPr id="4" name="TextBox 9">
            <a:extLst>
              <a:ext uri="{FF2B5EF4-FFF2-40B4-BE49-F238E27FC236}">
                <a16:creationId xmlns:a16="http://schemas.microsoft.com/office/drawing/2014/main" id="{03240832-4456-1585-E696-B2720A4FACEB}"/>
              </a:ext>
            </a:extLst>
          </p:cNvPr>
          <p:cNvSpPr txBox="1"/>
          <p:nvPr/>
        </p:nvSpPr>
        <p:spPr>
          <a:xfrm>
            <a:off x="201655" y="279883"/>
            <a:ext cx="685687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cs typeface="Arial"/>
              </a:rPr>
              <a:t>おわりに</a:t>
            </a:r>
            <a:endParaRPr lang="en-US" sz="2400" b="1">
              <a:solidFill>
                <a:schemeClr val="tx1">
                  <a:lumMod val="65000"/>
                  <a:lumOff val="35000"/>
                </a:schemeClr>
              </a:solidFill>
              <a:latin typeface="Meiryo UI"/>
              <a:cs typeface="Arial"/>
            </a:endParaRPr>
          </a:p>
        </p:txBody>
      </p:sp>
      <p:sp>
        <p:nvSpPr>
          <p:cNvPr id="7" name="正方形/長方形 6">
            <a:extLst>
              <a:ext uri="{FF2B5EF4-FFF2-40B4-BE49-F238E27FC236}">
                <a16:creationId xmlns:a16="http://schemas.microsoft.com/office/drawing/2014/main" id="{A9E9BD1A-774D-6353-17B1-1750D74178A3}"/>
              </a:ext>
            </a:extLst>
          </p:cNvPr>
          <p:cNvSpPr/>
          <p:nvPr/>
        </p:nvSpPr>
        <p:spPr>
          <a:xfrm>
            <a:off x="335381" y="897138"/>
            <a:ext cx="8473239" cy="4316546"/>
          </a:xfrm>
          <a:prstGeom prst="rect">
            <a:avLst/>
          </a:prstGeom>
          <a:noFill/>
          <a:ln>
            <a:solidFill>
              <a:schemeClr val="bg1">
                <a:lumMod val="85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r>
              <a:rPr lang="en-US" altLang="ja-JP" sz="1400">
                <a:solidFill>
                  <a:schemeClr val="bg1">
                    <a:lumMod val="65000"/>
                  </a:schemeClr>
                </a:solidFill>
                <a:latin typeface="Meiryo UI" panose="020B0604030504040204" pitchFamily="50" charset="-128"/>
                <a:ea typeface="Meiryo UI" panose="020B0604030504040204" pitchFamily="50" charset="-128"/>
                <a:cs typeface="+mn-lt"/>
              </a:rPr>
              <a:t>※</a:t>
            </a:r>
            <a:r>
              <a:rPr lang="ja-JP" altLang="en-US" sz="1400">
                <a:solidFill>
                  <a:schemeClr val="bg1">
                    <a:lumMod val="65000"/>
                  </a:schemeClr>
                </a:solidFill>
                <a:latin typeface="Meiryo UI" panose="020B0604030504040204" pitchFamily="50" charset="-128"/>
                <a:ea typeface="Meiryo UI" panose="020B0604030504040204" pitchFamily="50" charset="-128"/>
                <a:cs typeface="+mn-lt"/>
              </a:rPr>
              <a:t>例</a:t>
            </a:r>
            <a:r>
              <a:rPr lang="en-US" altLang="ja-JP" sz="1400">
                <a:solidFill>
                  <a:schemeClr val="bg1">
                    <a:lumMod val="65000"/>
                  </a:schemeClr>
                </a:solidFill>
                <a:latin typeface="Meiryo UI" panose="020B0604030504040204" pitchFamily="50" charset="-128"/>
                <a:ea typeface="Meiryo UI" panose="020B0604030504040204" pitchFamily="50" charset="-128"/>
                <a:cs typeface="+mn-lt"/>
              </a:rPr>
              <a:t>※</a:t>
            </a:r>
          </a:p>
          <a:p>
            <a:endParaRPr lang="en-US" altLang="ja-JP" sz="1400">
              <a:solidFill>
                <a:schemeClr val="bg1">
                  <a:lumMod val="65000"/>
                </a:schemeClr>
              </a:solidFill>
              <a:latin typeface="Meiryo UI" panose="020B0604030504040204" pitchFamily="50" charset="-128"/>
              <a:ea typeface="Meiryo UI" panose="020B0604030504040204" pitchFamily="50" charset="-128"/>
              <a:cs typeface="+mn-lt"/>
            </a:endParaRPr>
          </a:p>
          <a:p>
            <a:r>
              <a:rPr lang="ja-JP" altLang="en-US" sz="1400">
                <a:solidFill>
                  <a:schemeClr val="bg1">
                    <a:lumMod val="65000"/>
                  </a:schemeClr>
                </a:solidFill>
                <a:latin typeface="Meiryo UI" panose="020B0604030504040204" pitchFamily="50" charset="-128"/>
                <a:ea typeface="Meiryo UI" panose="020B0604030504040204" pitchFamily="50" charset="-128"/>
                <a:cs typeface="+mn-lt"/>
              </a:rPr>
              <a:t>新しい制度は、「子育てや介護と両立しながら、もう少し収入を増やしたい」「将来の年金や医療保障をしっかり確保したい」など、ライフスタイルや将来設計に応じて、働き方を見直すタイミングとしてご活用いただけます。</a:t>
            </a:r>
          </a:p>
          <a:p>
            <a:endParaRPr lang="ja-JP" altLang="en-US" sz="1400">
              <a:solidFill>
                <a:schemeClr val="bg1">
                  <a:lumMod val="65000"/>
                </a:schemeClr>
              </a:solidFill>
              <a:latin typeface="Meiryo UI" panose="020B0604030504040204" pitchFamily="50" charset="-128"/>
              <a:ea typeface="Meiryo UI" panose="020B0604030504040204" pitchFamily="50" charset="-128"/>
              <a:cs typeface="+mn-lt"/>
            </a:endParaRPr>
          </a:p>
          <a:p>
            <a:r>
              <a:rPr lang="ja-JP" altLang="en-US" sz="1400">
                <a:solidFill>
                  <a:schemeClr val="bg1">
                    <a:lumMod val="65000"/>
                  </a:schemeClr>
                </a:solidFill>
                <a:latin typeface="Meiryo UI" panose="020B0604030504040204" pitchFamily="50" charset="-128"/>
                <a:ea typeface="Meiryo UI" panose="020B0604030504040204" pitchFamily="50" charset="-128"/>
                <a:cs typeface="+mn-lt"/>
              </a:rPr>
              <a:t>勤務時間を増やすことで社会保険に加入する場合、会社からの手当支給により、手取りの減少を抑えるサポートも行います。</a:t>
            </a:r>
          </a:p>
          <a:p>
            <a:endParaRPr lang="ja-JP" altLang="en-US" sz="1400">
              <a:solidFill>
                <a:schemeClr val="bg1">
                  <a:lumMod val="65000"/>
                </a:schemeClr>
              </a:solidFill>
              <a:latin typeface="Meiryo UI" panose="020B0604030504040204" pitchFamily="50" charset="-128"/>
              <a:ea typeface="Meiryo UI" panose="020B0604030504040204" pitchFamily="50" charset="-128"/>
              <a:cs typeface="+mn-lt"/>
            </a:endParaRPr>
          </a:p>
          <a:p>
            <a:r>
              <a:rPr lang="ja-JP" altLang="en-US" sz="1400">
                <a:solidFill>
                  <a:schemeClr val="bg1">
                    <a:lumMod val="65000"/>
                  </a:schemeClr>
                </a:solidFill>
                <a:latin typeface="Meiryo UI" panose="020B0604030504040204" pitchFamily="50" charset="-128"/>
                <a:ea typeface="Meiryo UI" panose="020B0604030504040204" pitchFamily="50" charset="-128"/>
                <a:cs typeface="+mn-lt"/>
              </a:rPr>
              <a:t>無理のない範囲で、ご自身に合った働き方を一緒に考えていきましょう。</a:t>
            </a:r>
          </a:p>
          <a:p>
            <a:endParaRPr lang="ja-JP" altLang="en-US" sz="1400">
              <a:solidFill>
                <a:schemeClr val="bg1">
                  <a:lumMod val="65000"/>
                </a:schemeClr>
              </a:solidFill>
              <a:latin typeface="Meiryo UI" panose="020B0604030504040204" pitchFamily="50" charset="-128"/>
              <a:ea typeface="Meiryo UI" panose="020B0604030504040204" pitchFamily="50" charset="-128"/>
              <a:cs typeface="+mn-lt"/>
            </a:endParaRPr>
          </a:p>
        </p:txBody>
      </p:sp>
      <p:sp>
        <p:nvSpPr>
          <p:cNvPr id="3" name="フッター プレースホルダー 2">
            <a:extLst>
              <a:ext uri="{FF2B5EF4-FFF2-40B4-BE49-F238E27FC236}">
                <a16:creationId xmlns:a16="http://schemas.microsoft.com/office/drawing/2014/main" id="{5F4BC2B0-DD70-E9A3-3B59-ED02571D169C}"/>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3266399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E5B46DC-88B7-CA0D-3DCB-8948EF1AEFBE}"/>
              </a:ext>
            </a:extLst>
          </p:cNvPr>
          <p:cNvSpPr>
            <a:spLocks noGrp="1"/>
          </p:cNvSpPr>
          <p:nvPr>
            <p:ph type="sldNum" sz="quarter" idx="12"/>
          </p:nvPr>
        </p:nvSpPr>
        <p:spPr>
          <a:xfrm>
            <a:off x="6582487" y="6451797"/>
            <a:ext cx="2057400" cy="365125"/>
          </a:xfrm>
        </p:spPr>
        <p:txBody>
          <a:bodyPr/>
          <a:lstStyle/>
          <a:p>
            <a:r>
              <a:rPr kumimoji="1" lang="en-US" altLang="ja-JP" dirty="0"/>
              <a:t>13</a:t>
            </a:r>
            <a:endParaRPr kumimoji="1" lang="ja-JP" altLang="en-US" dirty="0"/>
          </a:p>
        </p:txBody>
      </p:sp>
      <p:pic>
        <p:nvPicPr>
          <p:cNvPr id="3" name="図 2">
            <a:extLst>
              <a:ext uri="{FF2B5EF4-FFF2-40B4-BE49-F238E27FC236}">
                <a16:creationId xmlns:a16="http://schemas.microsoft.com/office/drawing/2014/main" id="{FC97C53C-CD0F-514D-13AC-2A932C931E43}"/>
              </a:ext>
            </a:extLst>
          </p:cNvPr>
          <p:cNvPicPr>
            <a:picLocks noChangeAspect="1"/>
          </p:cNvPicPr>
          <p:nvPr/>
        </p:nvPicPr>
        <p:blipFill>
          <a:blip r:embed="rId3"/>
          <a:stretch>
            <a:fillRect/>
          </a:stretch>
        </p:blipFill>
        <p:spPr>
          <a:xfrm>
            <a:off x="1416050" y="1813544"/>
            <a:ext cx="2504664" cy="1089257"/>
          </a:xfrm>
          <a:prstGeom prst="rect">
            <a:avLst/>
          </a:prstGeom>
        </p:spPr>
      </p:pic>
      <p:sp>
        <p:nvSpPr>
          <p:cNvPr id="6" name="テキスト ボックス 5">
            <a:extLst>
              <a:ext uri="{FF2B5EF4-FFF2-40B4-BE49-F238E27FC236}">
                <a16:creationId xmlns:a16="http://schemas.microsoft.com/office/drawing/2014/main" id="{4870C77E-472B-2DEF-8BC0-9008ACCBA6EF}"/>
              </a:ext>
            </a:extLst>
          </p:cNvPr>
          <p:cNvSpPr txBox="1"/>
          <p:nvPr/>
        </p:nvSpPr>
        <p:spPr>
          <a:xfrm>
            <a:off x="299853" y="2902801"/>
            <a:ext cx="3863721" cy="276999"/>
          </a:xfrm>
          <a:prstGeom prst="rect">
            <a:avLst/>
          </a:prstGeom>
          <a:noFill/>
        </p:spPr>
        <p:txBody>
          <a:bodyPr wrap="square">
            <a:spAutoFit/>
          </a:bodyPr>
          <a:lstStyle/>
          <a:p>
            <a:r>
              <a:rPr lang="en-US" altLang="ja-JP" sz="1200" dirty="0">
                <a:solidFill>
                  <a:schemeClr val="tx1">
                    <a:lumMod val="65000"/>
                    <a:lumOff val="35000"/>
                  </a:schemeClr>
                </a:solidFill>
              </a:rPr>
              <a:t>https://nenshunokabe.metro.tokyo.lg.jp</a:t>
            </a:r>
            <a:endParaRPr lang="ja-JP" altLang="en-US" sz="1200" dirty="0">
              <a:solidFill>
                <a:schemeClr val="tx1">
                  <a:lumMod val="65000"/>
                  <a:lumOff val="35000"/>
                </a:schemeClr>
              </a:solidFill>
            </a:endParaRPr>
          </a:p>
        </p:txBody>
      </p:sp>
      <p:pic>
        <p:nvPicPr>
          <p:cNvPr id="9" name="Picture 2">
            <a:extLst>
              <a:ext uri="{FF2B5EF4-FFF2-40B4-BE49-F238E27FC236}">
                <a16:creationId xmlns:a16="http://schemas.microsoft.com/office/drawing/2014/main" id="{98BF42A2-482B-1553-A304-A18F9ADD32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924" y="1888207"/>
            <a:ext cx="970372" cy="970372"/>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6FF29DFE-BBF7-FDD4-F9FC-DB028C979338}"/>
              </a:ext>
            </a:extLst>
          </p:cNvPr>
          <p:cNvSpPr txBox="1"/>
          <p:nvPr/>
        </p:nvSpPr>
        <p:spPr>
          <a:xfrm>
            <a:off x="4011393" y="1763252"/>
            <a:ext cx="4851679" cy="2677656"/>
          </a:xfrm>
          <a:prstGeom prst="rect">
            <a:avLst/>
          </a:prstGeom>
          <a:noFill/>
        </p:spPr>
        <p:txBody>
          <a:bodyPr wrap="square" rtlCol="0">
            <a:spAutoFit/>
          </a:bodyPr>
          <a:lstStyle/>
          <a:p>
            <a:r>
              <a:rPr kumimoji="1" lang="ja-JP" altLang="en-US" sz="1400" b="1" u="sng">
                <a:solidFill>
                  <a:schemeClr val="tx1">
                    <a:lumMod val="65000"/>
                    <a:lumOff val="35000"/>
                  </a:schemeClr>
                </a:solidFill>
                <a:latin typeface="+mn-ea"/>
              </a:rPr>
              <a:t>◆「年収の壁」に関する個別相談窓口</a:t>
            </a:r>
            <a:endParaRPr kumimoji="1" lang="en-US" altLang="ja-JP" sz="1400" b="1">
              <a:solidFill>
                <a:schemeClr val="tx1">
                  <a:lumMod val="65000"/>
                  <a:lumOff val="35000"/>
                </a:schemeClr>
              </a:solidFill>
              <a:latin typeface="+mn-ea"/>
            </a:endParaRPr>
          </a:p>
          <a:p>
            <a:r>
              <a:rPr kumimoji="1" lang="ja-JP" altLang="en-US" sz="1400">
                <a:solidFill>
                  <a:schemeClr val="tx1">
                    <a:lumMod val="65000"/>
                    <a:lumOff val="35000"/>
                  </a:schemeClr>
                </a:solidFill>
                <a:latin typeface="+mn-ea"/>
              </a:rPr>
              <a:t>個人や企業の「年収の壁」に関する相談を電話、メール、オンラインで受け付けます。社会保険労務士、税理士、ファイナンシャルプランナーが回答します。</a:t>
            </a:r>
            <a:endParaRPr kumimoji="1" lang="en-US" altLang="ja-JP" sz="1400">
              <a:solidFill>
                <a:schemeClr val="tx1">
                  <a:lumMod val="65000"/>
                  <a:lumOff val="35000"/>
                </a:schemeClr>
              </a:solidFill>
              <a:latin typeface="+mn-ea"/>
            </a:endParaRPr>
          </a:p>
          <a:p>
            <a:r>
              <a:rPr kumimoji="1" lang="ja-JP" altLang="en-US" sz="1400">
                <a:solidFill>
                  <a:schemeClr val="tx1">
                    <a:lumMod val="65000"/>
                    <a:lumOff val="35000"/>
                  </a:schemeClr>
                </a:solidFill>
                <a:latin typeface="+mn-ea"/>
              </a:rPr>
              <a:t>★お電話で相談　</a:t>
            </a:r>
            <a:r>
              <a:rPr kumimoji="1" lang="en-US" altLang="ja-JP" sz="1400">
                <a:solidFill>
                  <a:schemeClr val="tx1">
                    <a:lumMod val="65000"/>
                    <a:lumOff val="35000"/>
                  </a:schemeClr>
                </a:solidFill>
                <a:latin typeface="+mn-ea"/>
              </a:rPr>
              <a:t>0120-545-027</a:t>
            </a:r>
          </a:p>
          <a:p>
            <a:r>
              <a:rPr kumimoji="1" lang="ja-JP" altLang="en-US" sz="1400">
                <a:solidFill>
                  <a:schemeClr val="tx1">
                    <a:lumMod val="65000"/>
                    <a:lumOff val="35000"/>
                  </a:schemeClr>
                </a:solidFill>
                <a:latin typeface="+mn-ea"/>
              </a:rPr>
              <a:t>受付時間：月曜日～金曜日 </a:t>
            </a:r>
            <a:r>
              <a:rPr kumimoji="1" lang="en-US" altLang="ja-JP" sz="1400">
                <a:solidFill>
                  <a:schemeClr val="tx1">
                    <a:lumMod val="65000"/>
                    <a:lumOff val="35000"/>
                  </a:schemeClr>
                </a:solidFill>
                <a:latin typeface="+mn-ea"/>
              </a:rPr>
              <a:t>9:00</a:t>
            </a:r>
            <a:r>
              <a:rPr kumimoji="1" lang="ja-JP" altLang="en-US" sz="1400">
                <a:solidFill>
                  <a:schemeClr val="tx1">
                    <a:lumMod val="65000"/>
                    <a:lumOff val="35000"/>
                  </a:schemeClr>
                </a:solidFill>
                <a:latin typeface="+mn-ea"/>
              </a:rPr>
              <a:t>～</a:t>
            </a:r>
            <a:r>
              <a:rPr kumimoji="1" lang="en-US" altLang="ja-JP" sz="1400">
                <a:solidFill>
                  <a:schemeClr val="tx1">
                    <a:lumMod val="65000"/>
                    <a:lumOff val="35000"/>
                  </a:schemeClr>
                </a:solidFill>
                <a:latin typeface="+mn-ea"/>
              </a:rPr>
              <a:t>17:00</a:t>
            </a:r>
          </a:p>
          <a:p>
            <a:r>
              <a:rPr kumimoji="1" lang="ja-JP" altLang="en-US" sz="1400">
                <a:solidFill>
                  <a:schemeClr val="tx1">
                    <a:lumMod val="65000"/>
                    <a:lumOff val="35000"/>
                  </a:schemeClr>
                </a:solidFill>
                <a:latin typeface="+mn-ea"/>
              </a:rPr>
              <a:t>（祝日・年末年始を除く）</a:t>
            </a:r>
            <a:endParaRPr kumimoji="1" lang="en-US" altLang="ja-JP" sz="1400">
              <a:solidFill>
                <a:schemeClr val="tx1">
                  <a:lumMod val="65000"/>
                  <a:lumOff val="35000"/>
                </a:schemeClr>
              </a:solidFill>
              <a:latin typeface="+mn-ea"/>
            </a:endParaRPr>
          </a:p>
          <a:p>
            <a:r>
              <a:rPr kumimoji="1" lang="en-US" altLang="ja-JP" sz="1400">
                <a:solidFill>
                  <a:schemeClr val="tx1">
                    <a:lumMod val="65000"/>
                    <a:lumOff val="35000"/>
                  </a:schemeClr>
                </a:solidFill>
                <a:latin typeface="+mn-ea"/>
              </a:rPr>
              <a:t>※</a:t>
            </a:r>
            <a:r>
              <a:rPr kumimoji="1" lang="zh-TW" altLang="en-US" sz="1400">
                <a:solidFill>
                  <a:schemeClr val="tx1">
                    <a:lumMod val="65000"/>
                    <a:lumOff val="35000"/>
                  </a:schemeClr>
                </a:solidFill>
                <a:latin typeface="+mn-ea"/>
              </a:rPr>
              <a:t>開設期間</a:t>
            </a:r>
            <a:r>
              <a:rPr kumimoji="1" lang="ja-JP" altLang="en-US" sz="1400">
                <a:solidFill>
                  <a:schemeClr val="tx1">
                    <a:lumMod val="65000"/>
                    <a:lumOff val="35000"/>
                  </a:schemeClr>
                </a:solidFill>
                <a:latin typeface="+mn-ea"/>
              </a:rPr>
              <a:t>　</a:t>
            </a:r>
            <a:r>
              <a:rPr kumimoji="1" lang="en-US" altLang="zh-TW" sz="1400">
                <a:solidFill>
                  <a:schemeClr val="tx1">
                    <a:lumMod val="65000"/>
                    <a:lumOff val="35000"/>
                  </a:schemeClr>
                </a:solidFill>
                <a:latin typeface="+mn-ea"/>
              </a:rPr>
              <a:t>2025</a:t>
            </a:r>
            <a:r>
              <a:rPr kumimoji="1" lang="zh-TW" altLang="en-US" sz="1400">
                <a:solidFill>
                  <a:schemeClr val="tx1">
                    <a:lumMod val="65000"/>
                    <a:lumOff val="35000"/>
                  </a:schemeClr>
                </a:solidFill>
                <a:latin typeface="+mn-ea"/>
              </a:rPr>
              <a:t>年</a:t>
            </a:r>
            <a:r>
              <a:rPr kumimoji="1" lang="en-US" altLang="zh-TW" sz="1400">
                <a:solidFill>
                  <a:schemeClr val="tx1">
                    <a:lumMod val="65000"/>
                    <a:lumOff val="35000"/>
                  </a:schemeClr>
                </a:solidFill>
                <a:latin typeface="+mn-ea"/>
              </a:rPr>
              <a:t>4</a:t>
            </a:r>
            <a:r>
              <a:rPr kumimoji="1" lang="zh-TW" altLang="en-US" sz="1400">
                <a:solidFill>
                  <a:schemeClr val="tx1">
                    <a:lumMod val="65000"/>
                    <a:lumOff val="35000"/>
                  </a:schemeClr>
                </a:solidFill>
                <a:latin typeface="+mn-ea"/>
              </a:rPr>
              <a:t>月</a:t>
            </a:r>
            <a:r>
              <a:rPr kumimoji="1" lang="en-US" altLang="zh-TW" sz="1400">
                <a:solidFill>
                  <a:schemeClr val="tx1">
                    <a:lumMod val="65000"/>
                    <a:lumOff val="35000"/>
                  </a:schemeClr>
                </a:solidFill>
                <a:latin typeface="+mn-ea"/>
              </a:rPr>
              <a:t>1</a:t>
            </a:r>
            <a:r>
              <a:rPr kumimoji="1" lang="zh-TW" altLang="en-US" sz="1400">
                <a:solidFill>
                  <a:schemeClr val="tx1">
                    <a:lumMod val="65000"/>
                    <a:lumOff val="35000"/>
                  </a:schemeClr>
                </a:solidFill>
                <a:latin typeface="+mn-ea"/>
              </a:rPr>
              <a:t>日（火）～</a:t>
            </a:r>
            <a:r>
              <a:rPr kumimoji="1" lang="en-US" altLang="zh-TW" sz="1400">
                <a:solidFill>
                  <a:schemeClr val="tx1">
                    <a:lumMod val="65000"/>
                    <a:lumOff val="35000"/>
                  </a:schemeClr>
                </a:solidFill>
                <a:latin typeface="+mn-ea"/>
              </a:rPr>
              <a:t>2026</a:t>
            </a:r>
            <a:r>
              <a:rPr kumimoji="1" lang="zh-TW" altLang="en-US" sz="1400">
                <a:solidFill>
                  <a:schemeClr val="tx1">
                    <a:lumMod val="65000"/>
                    <a:lumOff val="35000"/>
                  </a:schemeClr>
                </a:solidFill>
                <a:latin typeface="+mn-ea"/>
              </a:rPr>
              <a:t>年</a:t>
            </a:r>
            <a:r>
              <a:rPr kumimoji="1" lang="en-US" altLang="zh-TW" sz="1400">
                <a:solidFill>
                  <a:schemeClr val="tx1">
                    <a:lumMod val="65000"/>
                    <a:lumOff val="35000"/>
                  </a:schemeClr>
                </a:solidFill>
                <a:latin typeface="+mn-ea"/>
              </a:rPr>
              <a:t>3</a:t>
            </a:r>
            <a:r>
              <a:rPr kumimoji="1" lang="zh-TW" altLang="en-US" sz="1400">
                <a:solidFill>
                  <a:schemeClr val="tx1">
                    <a:lumMod val="65000"/>
                    <a:lumOff val="35000"/>
                  </a:schemeClr>
                </a:solidFill>
                <a:latin typeface="+mn-ea"/>
              </a:rPr>
              <a:t>月</a:t>
            </a:r>
            <a:r>
              <a:rPr kumimoji="1" lang="en-US" altLang="zh-TW" sz="1400">
                <a:solidFill>
                  <a:schemeClr val="tx1">
                    <a:lumMod val="65000"/>
                    <a:lumOff val="35000"/>
                  </a:schemeClr>
                </a:solidFill>
                <a:latin typeface="+mn-ea"/>
              </a:rPr>
              <a:t>31</a:t>
            </a:r>
            <a:r>
              <a:rPr kumimoji="1" lang="zh-TW" altLang="en-US" sz="1400">
                <a:solidFill>
                  <a:schemeClr val="tx1">
                    <a:lumMod val="65000"/>
                    <a:lumOff val="35000"/>
                  </a:schemeClr>
                </a:solidFill>
                <a:latin typeface="+mn-ea"/>
              </a:rPr>
              <a:t>日（火）</a:t>
            </a:r>
            <a:endParaRPr kumimoji="1" lang="en-US" altLang="zh-TW" sz="1400">
              <a:solidFill>
                <a:schemeClr val="tx1">
                  <a:lumMod val="65000"/>
                  <a:lumOff val="35000"/>
                </a:schemeClr>
              </a:solidFill>
              <a:latin typeface="+mn-ea"/>
            </a:endParaRPr>
          </a:p>
          <a:p>
            <a:endParaRPr kumimoji="1" lang="en-US" altLang="zh-TW" sz="1400">
              <a:solidFill>
                <a:schemeClr val="tx1">
                  <a:lumMod val="65000"/>
                  <a:lumOff val="35000"/>
                </a:schemeClr>
              </a:solidFill>
              <a:latin typeface="+mn-ea"/>
            </a:endParaRPr>
          </a:p>
          <a:p>
            <a:r>
              <a:rPr kumimoji="1" lang="ja-JP" altLang="en-US" sz="1400" b="1" u="sng">
                <a:solidFill>
                  <a:schemeClr val="tx1">
                    <a:lumMod val="65000"/>
                    <a:lumOff val="35000"/>
                  </a:schemeClr>
                </a:solidFill>
                <a:latin typeface="+mn-ea"/>
              </a:rPr>
              <a:t>◆「年収の壁」に関するオンラインセミナー</a:t>
            </a:r>
            <a:endParaRPr kumimoji="1" lang="en-US" altLang="ja-JP" sz="1400" b="1" u="sng">
              <a:solidFill>
                <a:schemeClr val="tx1">
                  <a:lumMod val="65000"/>
                  <a:lumOff val="35000"/>
                </a:schemeClr>
              </a:solidFill>
              <a:latin typeface="+mn-ea"/>
            </a:endParaRPr>
          </a:p>
          <a:p>
            <a:r>
              <a:rPr kumimoji="1" lang="ja-JP" altLang="en-US" sz="1400">
                <a:solidFill>
                  <a:schemeClr val="tx1">
                    <a:lumMod val="65000"/>
                    <a:lumOff val="35000"/>
                  </a:schemeClr>
                </a:solidFill>
                <a:latin typeface="+mn-ea"/>
              </a:rPr>
              <a:t>「年収の壁」の基礎知識から最新の動向、キャリア形成の重要性や社会保険に加入するメリットなどを専門家が詳しく解説します。</a:t>
            </a:r>
            <a:endParaRPr kumimoji="1" lang="en-US" altLang="ja-JP" sz="1400">
              <a:solidFill>
                <a:schemeClr val="tx1">
                  <a:lumMod val="65000"/>
                  <a:lumOff val="35000"/>
                </a:schemeClr>
              </a:solidFill>
              <a:latin typeface="+mn-ea"/>
            </a:endParaRPr>
          </a:p>
        </p:txBody>
      </p:sp>
      <p:sp>
        <p:nvSpPr>
          <p:cNvPr id="13" name="四角形: 角を丸くする 12">
            <a:extLst>
              <a:ext uri="{FF2B5EF4-FFF2-40B4-BE49-F238E27FC236}">
                <a16:creationId xmlns:a16="http://schemas.microsoft.com/office/drawing/2014/main" id="{4F05472E-BA14-1042-C537-DFCD4F645D2D}"/>
              </a:ext>
            </a:extLst>
          </p:cNvPr>
          <p:cNvSpPr/>
          <p:nvPr/>
        </p:nvSpPr>
        <p:spPr>
          <a:xfrm>
            <a:off x="269887" y="4758343"/>
            <a:ext cx="6552000" cy="369333"/>
          </a:xfrm>
          <a:prstGeom prst="roundRect">
            <a:avLst/>
          </a:prstGeom>
          <a:solidFill>
            <a:srgbClr val="D8E8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600" b="1">
                <a:solidFill>
                  <a:schemeClr val="tx1">
                    <a:lumMod val="65000"/>
                    <a:lumOff val="35000"/>
                  </a:schemeClr>
                </a:solidFill>
              </a:rPr>
              <a:t>《</a:t>
            </a:r>
            <a:r>
              <a:rPr kumimoji="1" lang="ja-JP" altLang="en-US" sz="1600" b="1">
                <a:solidFill>
                  <a:schemeClr val="tx1">
                    <a:lumMod val="65000"/>
                    <a:lumOff val="35000"/>
                  </a:schemeClr>
                </a:solidFill>
              </a:rPr>
              <a:t>参考サイト</a:t>
            </a:r>
            <a:r>
              <a:rPr kumimoji="1" lang="en-US" altLang="ja-JP" sz="1600" b="1">
                <a:solidFill>
                  <a:schemeClr val="tx1">
                    <a:lumMod val="65000"/>
                    <a:lumOff val="35000"/>
                  </a:schemeClr>
                </a:solidFill>
              </a:rPr>
              <a:t>》</a:t>
            </a:r>
            <a:r>
              <a:rPr kumimoji="1" lang="ja-JP" altLang="en-US" sz="1600" b="1">
                <a:solidFill>
                  <a:schemeClr val="tx1">
                    <a:lumMod val="65000"/>
                    <a:lumOff val="35000"/>
                  </a:schemeClr>
                </a:solidFill>
              </a:rPr>
              <a:t>　社会保険適用拡大に関する情報提供サイト（厚生労働省）</a:t>
            </a:r>
          </a:p>
        </p:txBody>
      </p:sp>
      <p:sp>
        <p:nvSpPr>
          <p:cNvPr id="14" name="テキスト ボックス 13">
            <a:extLst>
              <a:ext uri="{FF2B5EF4-FFF2-40B4-BE49-F238E27FC236}">
                <a16:creationId xmlns:a16="http://schemas.microsoft.com/office/drawing/2014/main" id="{890895BC-15C3-CDB5-F95F-21739F000D28}"/>
              </a:ext>
            </a:extLst>
          </p:cNvPr>
          <p:cNvSpPr txBox="1"/>
          <p:nvPr/>
        </p:nvSpPr>
        <p:spPr>
          <a:xfrm>
            <a:off x="1495021" y="5967749"/>
            <a:ext cx="3389396" cy="276999"/>
          </a:xfrm>
          <a:prstGeom prst="rect">
            <a:avLst/>
          </a:prstGeom>
          <a:noFill/>
        </p:spPr>
        <p:txBody>
          <a:bodyPr wrap="square">
            <a:spAutoFit/>
          </a:bodyPr>
          <a:lstStyle/>
          <a:p>
            <a:r>
              <a:rPr lang="en-US" altLang="ja-JP" sz="1200" dirty="0">
                <a:solidFill>
                  <a:schemeClr val="tx1">
                    <a:lumMod val="65000"/>
                    <a:lumOff val="35000"/>
                  </a:schemeClr>
                </a:solidFill>
              </a:rPr>
              <a:t>https://www.mhlw.go.jp/tekiyoukakudai/</a:t>
            </a:r>
            <a:endParaRPr lang="ja-JP" altLang="en-US" sz="1200" dirty="0">
              <a:solidFill>
                <a:schemeClr val="tx1">
                  <a:lumMod val="65000"/>
                  <a:lumOff val="35000"/>
                </a:schemeClr>
              </a:solidFill>
            </a:endParaRPr>
          </a:p>
        </p:txBody>
      </p:sp>
      <p:pic>
        <p:nvPicPr>
          <p:cNvPr id="15" name="図 14" descr="QR コード&#10;&#10;AI によって生成されたコンテンツは間違っている可能性があります。">
            <a:extLst>
              <a:ext uri="{FF2B5EF4-FFF2-40B4-BE49-F238E27FC236}">
                <a16:creationId xmlns:a16="http://schemas.microsoft.com/office/drawing/2014/main" id="{FB3E31A9-9312-2B98-BC72-2153FDB0897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3268" y="5195469"/>
            <a:ext cx="1053474" cy="1053474"/>
          </a:xfrm>
          <a:prstGeom prst="rect">
            <a:avLst/>
          </a:prstGeom>
        </p:spPr>
      </p:pic>
      <p:sp>
        <p:nvSpPr>
          <p:cNvPr id="18" name="テキスト ボックス 17">
            <a:extLst>
              <a:ext uri="{FF2B5EF4-FFF2-40B4-BE49-F238E27FC236}">
                <a16:creationId xmlns:a16="http://schemas.microsoft.com/office/drawing/2014/main" id="{A16DB6D1-6430-86AB-1FAE-3B4611FA6A95}"/>
              </a:ext>
            </a:extLst>
          </p:cNvPr>
          <p:cNvSpPr txBox="1"/>
          <p:nvPr/>
        </p:nvSpPr>
        <p:spPr>
          <a:xfrm>
            <a:off x="4572000" y="5219679"/>
            <a:ext cx="4291072" cy="1169551"/>
          </a:xfrm>
          <a:prstGeom prst="rect">
            <a:avLst/>
          </a:prstGeom>
          <a:noFill/>
        </p:spPr>
        <p:txBody>
          <a:bodyPr wrap="square" rtlCol="0">
            <a:spAutoFit/>
          </a:bodyPr>
          <a:lstStyle/>
          <a:p>
            <a:r>
              <a:rPr kumimoji="1" lang="ja-JP" altLang="en-US" sz="1400">
                <a:solidFill>
                  <a:schemeClr val="tx1">
                    <a:lumMod val="65000"/>
                    <a:lumOff val="35000"/>
                  </a:schemeClr>
                </a:solidFill>
                <a:latin typeface="+mn-ea"/>
              </a:rPr>
              <a:t>このサイトでは、パート・アルバイトとして働く方向けに、社会保険の仕組みや加入メリット、タイプ別の年金受給額の目安、保険料の負担額、将来の年金額の試算、さらに保険料と年金額のシミュレーション機能など、分かりやすく解説されています。</a:t>
            </a:r>
            <a:endParaRPr kumimoji="1" lang="en-US" altLang="ja-JP" sz="1400">
              <a:solidFill>
                <a:schemeClr val="tx1">
                  <a:lumMod val="65000"/>
                  <a:lumOff val="35000"/>
                </a:schemeClr>
              </a:solidFill>
              <a:latin typeface="+mn-ea"/>
            </a:endParaRPr>
          </a:p>
        </p:txBody>
      </p:sp>
      <p:pic>
        <p:nvPicPr>
          <p:cNvPr id="19" name="図 18" descr="テキスト が含まれている画像&#10;&#10;AI によって生成されたコンテンツは間違っている可能性があります。">
            <a:extLst>
              <a:ext uri="{FF2B5EF4-FFF2-40B4-BE49-F238E27FC236}">
                <a16:creationId xmlns:a16="http://schemas.microsoft.com/office/drawing/2014/main" id="{275CEA0A-A7F3-DE4A-239F-031EEE5F85C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68563" y="5195469"/>
            <a:ext cx="2966393" cy="705419"/>
          </a:xfrm>
          <a:prstGeom prst="rect">
            <a:avLst/>
          </a:prstGeom>
        </p:spPr>
      </p:pic>
      <p:sp>
        <p:nvSpPr>
          <p:cNvPr id="24" name="吹き出し: 円形 23">
            <a:extLst>
              <a:ext uri="{FF2B5EF4-FFF2-40B4-BE49-F238E27FC236}">
                <a16:creationId xmlns:a16="http://schemas.microsoft.com/office/drawing/2014/main" id="{4419EABF-01B2-2601-3E6C-8280C6586D41}"/>
              </a:ext>
            </a:extLst>
          </p:cNvPr>
          <p:cNvSpPr/>
          <p:nvPr/>
        </p:nvSpPr>
        <p:spPr>
          <a:xfrm>
            <a:off x="7727950" y="1118597"/>
            <a:ext cx="905352" cy="805394"/>
          </a:xfrm>
          <a:prstGeom prst="wedgeEllipseCallout">
            <a:avLst>
              <a:gd name="adj1" fmla="val -57611"/>
              <a:gd name="adj2" fmla="val 42333"/>
            </a:avLst>
          </a:prstGeom>
          <a:solidFill>
            <a:schemeClr val="accent2">
              <a:lumMod val="60000"/>
              <a:lumOff val="4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rPr>
              <a:t>無料</a:t>
            </a:r>
          </a:p>
        </p:txBody>
      </p:sp>
      <p:sp>
        <p:nvSpPr>
          <p:cNvPr id="4" name="TextBox 9">
            <a:extLst>
              <a:ext uri="{FF2B5EF4-FFF2-40B4-BE49-F238E27FC236}">
                <a16:creationId xmlns:a16="http://schemas.microsoft.com/office/drawing/2014/main" id="{C1A0F078-F5E8-D9B0-AD8B-FAA036305BF9}"/>
              </a:ext>
            </a:extLst>
          </p:cNvPr>
          <p:cNvSpPr txBox="1"/>
          <p:nvPr/>
        </p:nvSpPr>
        <p:spPr>
          <a:xfrm>
            <a:off x="201655" y="279883"/>
            <a:ext cx="685687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cs typeface="Arial"/>
              </a:rPr>
              <a:t>参考　情報提供</a:t>
            </a:r>
            <a:endParaRPr lang="en-US" sz="2400" b="1">
              <a:solidFill>
                <a:schemeClr val="tx1">
                  <a:lumMod val="65000"/>
                  <a:lumOff val="35000"/>
                </a:schemeClr>
              </a:solidFill>
              <a:latin typeface="Meiryo UI"/>
              <a:cs typeface="Arial"/>
            </a:endParaRPr>
          </a:p>
        </p:txBody>
      </p:sp>
      <p:sp>
        <p:nvSpPr>
          <p:cNvPr id="5" name="テキスト ボックス 4">
            <a:extLst>
              <a:ext uri="{FF2B5EF4-FFF2-40B4-BE49-F238E27FC236}">
                <a16:creationId xmlns:a16="http://schemas.microsoft.com/office/drawing/2014/main" id="{64233C4D-14C3-E4C0-BD82-C682D4019B4C}"/>
              </a:ext>
            </a:extLst>
          </p:cNvPr>
          <p:cNvSpPr txBox="1"/>
          <p:nvPr/>
        </p:nvSpPr>
        <p:spPr>
          <a:xfrm>
            <a:off x="214540" y="752182"/>
            <a:ext cx="8714921" cy="338554"/>
          </a:xfrm>
          <a:prstGeom prst="rect">
            <a:avLst/>
          </a:prstGeom>
          <a:noFill/>
        </p:spPr>
        <p:txBody>
          <a:bodyPr wrap="square" rtlCol="0">
            <a:spAutoFit/>
          </a:bodyPr>
          <a:lstStyle/>
          <a:p>
            <a:r>
              <a:rPr lang="ja-JP" altLang="en-US" sz="1600">
                <a:solidFill>
                  <a:schemeClr val="tx1">
                    <a:lumMod val="65000"/>
                    <a:lumOff val="35000"/>
                  </a:schemeClr>
                </a:solidFill>
              </a:rPr>
              <a:t>社会保険料など個別に東京都の「年収の壁」を知る事業の個別相談窓口にご相談ください！</a:t>
            </a:r>
          </a:p>
        </p:txBody>
      </p:sp>
      <p:sp>
        <p:nvSpPr>
          <p:cNvPr id="7" name="四角形: 角を丸くする 6">
            <a:extLst>
              <a:ext uri="{FF2B5EF4-FFF2-40B4-BE49-F238E27FC236}">
                <a16:creationId xmlns:a16="http://schemas.microsoft.com/office/drawing/2014/main" id="{7C81AE32-222C-73F1-EBC2-CBD7EBE5066B}"/>
              </a:ext>
            </a:extLst>
          </p:cNvPr>
          <p:cNvSpPr/>
          <p:nvPr/>
        </p:nvSpPr>
        <p:spPr>
          <a:xfrm>
            <a:off x="269887" y="1314155"/>
            <a:ext cx="3996000" cy="369333"/>
          </a:xfrm>
          <a:prstGeom prst="roundRect">
            <a:avLst/>
          </a:prstGeom>
          <a:solidFill>
            <a:srgbClr val="D8E8E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600" b="1">
                <a:solidFill>
                  <a:schemeClr val="tx1">
                    <a:lumMod val="65000"/>
                    <a:lumOff val="35000"/>
                  </a:schemeClr>
                </a:solidFill>
              </a:rPr>
              <a:t>《</a:t>
            </a:r>
            <a:r>
              <a:rPr kumimoji="1" lang="ja-JP" altLang="en-US" sz="1600" b="1">
                <a:solidFill>
                  <a:schemeClr val="tx1">
                    <a:lumMod val="65000"/>
                    <a:lumOff val="35000"/>
                  </a:schemeClr>
                </a:solidFill>
              </a:rPr>
              <a:t>参考サイト</a:t>
            </a:r>
            <a:r>
              <a:rPr kumimoji="1" lang="en-US" altLang="ja-JP" sz="1600" b="1">
                <a:solidFill>
                  <a:schemeClr val="tx1">
                    <a:lumMod val="65000"/>
                    <a:lumOff val="35000"/>
                  </a:schemeClr>
                </a:solidFill>
              </a:rPr>
              <a:t>》</a:t>
            </a:r>
            <a:r>
              <a:rPr kumimoji="1" lang="ja-JP" altLang="en-US" sz="1600" b="1">
                <a:solidFill>
                  <a:schemeClr val="tx1">
                    <a:lumMod val="65000"/>
                    <a:lumOff val="35000"/>
                  </a:schemeClr>
                </a:solidFill>
              </a:rPr>
              <a:t>　「年収の壁」を知る（東京都）</a:t>
            </a:r>
          </a:p>
        </p:txBody>
      </p:sp>
      <p:sp>
        <p:nvSpPr>
          <p:cNvPr id="8" name="フッター プレースホルダー 7">
            <a:extLst>
              <a:ext uri="{FF2B5EF4-FFF2-40B4-BE49-F238E27FC236}">
                <a16:creationId xmlns:a16="http://schemas.microsoft.com/office/drawing/2014/main" id="{1D000806-375F-FF2E-7C04-B899495CC628}"/>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745630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3F67B4B-82DC-6B12-ECA8-7E869054FFD5}"/>
              </a:ext>
            </a:extLst>
          </p:cNvPr>
          <p:cNvSpPr>
            <a:spLocks noGrp="1"/>
          </p:cNvSpPr>
          <p:nvPr>
            <p:ph type="sldNum" sz="quarter" idx="12"/>
          </p:nvPr>
        </p:nvSpPr>
        <p:spPr/>
        <p:txBody>
          <a:bodyPr/>
          <a:lstStyle/>
          <a:p>
            <a:fld id="{422370FC-A2B2-4EC9-8634-567F29442690}" type="slidenum">
              <a:rPr kumimoji="1" lang="ja-JP" altLang="en-US" smtClean="0"/>
              <a:t>2</a:t>
            </a:fld>
            <a:endParaRPr kumimoji="1" lang="ja-JP" altLang="en-US"/>
          </a:p>
        </p:txBody>
      </p:sp>
      <p:sp>
        <p:nvSpPr>
          <p:cNvPr id="5" name="正方形/長方形 4">
            <a:extLst>
              <a:ext uri="{FF2B5EF4-FFF2-40B4-BE49-F238E27FC236}">
                <a16:creationId xmlns:a16="http://schemas.microsoft.com/office/drawing/2014/main" id="{1C73238A-6896-E014-A186-DF96A7E1A559}"/>
              </a:ext>
            </a:extLst>
          </p:cNvPr>
          <p:cNvSpPr/>
          <p:nvPr/>
        </p:nvSpPr>
        <p:spPr>
          <a:xfrm>
            <a:off x="335381" y="897139"/>
            <a:ext cx="8473239" cy="3065261"/>
          </a:xfrm>
          <a:prstGeom prst="rect">
            <a:avLst/>
          </a:prstGeom>
          <a:noFill/>
          <a:ln>
            <a:solidFill>
              <a:schemeClr val="bg1">
                <a:lumMod val="85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spcAft>
                <a:spcPts val="600"/>
              </a:spcAft>
              <a:buFont typeface="Arial" panose="020B0604020202020204" pitchFamily="34" charset="0"/>
              <a:buChar char="•"/>
            </a:pPr>
            <a:r>
              <a:rPr lang="ja-JP" altLang="en-US" sz="1400">
                <a:solidFill>
                  <a:schemeClr val="tx1">
                    <a:lumMod val="65000"/>
                    <a:lumOff val="35000"/>
                  </a:schemeClr>
                </a:solidFill>
              </a:rPr>
              <a:t>はじめに・・・</a:t>
            </a:r>
            <a:r>
              <a:rPr lang="en-US" altLang="ja-JP" sz="1400">
                <a:solidFill>
                  <a:schemeClr val="tx1">
                    <a:lumMod val="65000"/>
                    <a:lumOff val="35000"/>
                  </a:schemeClr>
                </a:solidFill>
              </a:rPr>
              <a:t>3</a:t>
            </a:r>
            <a:endParaRPr lang="ja-JP" altLang="en-US" sz="1400">
              <a:solidFill>
                <a:schemeClr val="tx1">
                  <a:lumMod val="65000"/>
                  <a:lumOff val="35000"/>
                </a:schemeClr>
              </a:solidFill>
            </a:endParaRPr>
          </a:p>
          <a:p>
            <a:pPr marL="285750" indent="-285750">
              <a:spcAft>
                <a:spcPts val="600"/>
              </a:spcAft>
              <a:buFont typeface="Arial" panose="020B0604020202020204" pitchFamily="34" charset="0"/>
              <a:buChar char="•"/>
            </a:pPr>
            <a:r>
              <a:rPr lang="ja-JP" altLang="en-US" sz="1400">
                <a:solidFill>
                  <a:schemeClr val="tx1">
                    <a:lumMod val="65000"/>
                    <a:lumOff val="35000"/>
                  </a:schemeClr>
                </a:solidFill>
              </a:rPr>
              <a:t>新設「社会保険加入に関する手当」</a:t>
            </a:r>
            <a:r>
              <a:rPr lang="en-US" altLang="ja-JP" sz="1400">
                <a:solidFill>
                  <a:schemeClr val="tx1">
                    <a:lumMod val="65000"/>
                    <a:lumOff val="35000"/>
                  </a:schemeClr>
                </a:solidFill>
              </a:rPr>
              <a:t>_</a:t>
            </a:r>
            <a:r>
              <a:rPr lang="ja-JP" altLang="en-US" sz="1400">
                <a:solidFill>
                  <a:schemeClr val="tx1">
                    <a:lumMod val="65000"/>
                    <a:lumOff val="35000"/>
                  </a:schemeClr>
                </a:solidFill>
              </a:rPr>
              <a:t>詳細説明・・・</a:t>
            </a:r>
            <a:r>
              <a:rPr lang="en-US" altLang="ja-JP" sz="1400">
                <a:solidFill>
                  <a:schemeClr val="tx1">
                    <a:lumMod val="65000"/>
                    <a:lumOff val="35000"/>
                  </a:schemeClr>
                </a:solidFill>
              </a:rPr>
              <a:t>4</a:t>
            </a:r>
            <a:endParaRPr lang="ja-JP" altLang="en-US" sz="1400">
              <a:solidFill>
                <a:schemeClr val="tx1">
                  <a:lumMod val="65000"/>
                  <a:lumOff val="35000"/>
                </a:schemeClr>
              </a:solidFill>
            </a:endParaRPr>
          </a:p>
          <a:p>
            <a:pPr marL="285750" indent="-285750">
              <a:spcAft>
                <a:spcPts val="600"/>
              </a:spcAft>
              <a:buFont typeface="Arial" panose="020B0604020202020204" pitchFamily="34" charset="0"/>
              <a:buChar char="•"/>
            </a:pPr>
            <a:r>
              <a:rPr lang="ja-JP" altLang="en-US" sz="1400">
                <a:solidFill>
                  <a:schemeClr val="tx1">
                    <a:lumMod val="65000"/>
                    <a:lumOff val="35000"/>
                  </a:schemeClr>
                </a:solidFill>
              </a:rPr>
              <a:t>新設「社会保険加入に関する手当」</a:t>
            </a:r>
            <a:r>
              <a:rPr lang="en-US" altLang="ja-JP" sz="1400">
                <a:solidFill>
                  <a:schemeClr val="tx1">
                    <a:lumMod val="65000"/>
                    <a:lumOff val="35000"/>
                  </a:schemeClr>
                </a:solidFill>
              </a:rPr>
              <a:t>_</a:t>
            </a:r>
            <a:r>
              <a:rPr lang="ja-JP" altLang="en-US" sz="1400">
                <a:solidFill>
                  <a:schemeClr val="tx1">
                    <a:lumMod val="65000"/>
                    <a:lumOff val="35000"/>
                  </a:schemeClr>
                </a:solidFill>
              </a:rPr>
              <a:t>就業規則条文・・・</a:t>
            </a:r>
            <a:r>
              <a:rPr lang="en-US" altLang="ja-JP" sz="1400">
                <a:solidFill>
                  <a:schemeClr val="tx1">
                    <a:lumMod val="65000"/>
                    <a:lumOff val="35000"/>
                  </a:schemeClr>
                </a:solidFill>
              </a:rPr>
              <a:t>5</a:t>
            </a:r>
            <a:endParaRPr lang="ja-JP" altLang="en-US" sz="1400">
              <a:solidFill>
                <a:schemeClr val="tx1">
                  <a:lumMod val="65000"/>
                  <a:lumOff val="35000"/>
                </a:schemeClr>
              </a:solidFill>
            </a:endParaRPr>
          </a:p>
          <a:p>
            <a:pPr marL="285750" indent="-285750">
              <a:spcAft>
                <a:spcPts val="600"/>
              </a:spcAft>
              <a:buFont typeface="Arial" panose="020B0604020202020204" pitchFamily="34" charset="0"/>
              <a:buChar char="•"/>
            </a:pPr>
            <a:r>
              <a:rPr lang="ja-JP" altLang="en-US" sz="1400">
                <a:solidFill>
                  <a:schemeClr val="tx1">
                    <a:lumMod val="65000"/>
                    <a:lumOff val="35000"/>
                  </a:schemeClr>
                </a:solidFill>
              </a:rPr>
              <a:t>社会保険の加入対象・・・</a:t>
            </a:r>
            <a:r>
              <a:rPr lang="en-US" altLang="ja-JP" sz="1400">
                <a:solidFill>
                  <a:schemeClr val="tx1">
                    <a:lumMod val="65000"/>
                    <a:lumOff val="35000"/>
                  </a:schemeClr>
                </a:solidFill>
              </a:rPr>
              <a:t>6</a:t>
            </a:r>
            <a:endParaRPr lang="ja-JP" altLang="en-US" sz="1400">
              <a:solidFill>
                <a:schemeClr val="tx1">
                  <a:lumMod val="65000"/>
                  <a:lumOff val="35000"/>
                </a:schemeClr>
              </a:solidFill>
            </a:endParaRPr>
          </a:p>
          <a:p>
            <a:pPr marL="285750" indent="-285750">
              <a:spcAft>
                <a:spcPts val="600"/>
              </a:spcAft>
              <a:buFont typeface="Arial" panose="020B0604020202020204" pitchFamily="34" charset="0"/>
              <a:buChar char="•"/>
            </a:pPr>
            <a:r>
              <a:rPr lang="ja-JP" altLang="en-US" sz="1400">
                <a:solidFill>
                  <a:schemeClr val="tx1">
                    <a:lumMod val="65000"/>
                    <a:lumOff val="35000"/>
                  </a:schemeClr>
                </a:solidFill>
              </a:rPr>
              <a:t>社会保険加入時の手取り額のイメージ・・・</a:t>
            </a:r>
            <a:r>
              <a:rPr lang="en-US" altLang="ja-JP" sz="1400">
                <a:solidFill>
                  <a:schemeClr val="tx1">
                    <a:lumMod val="65000"/>
                    <a:lumOff val="35000"/>
                  </a:schemeClr>
                </a:solidFill>
              </a:rPr>
              <a:t>7</a:t>
            </a:r>
            <a:endParaRPr lang="ja-JP" altLang="en-US" sz="1400">
              <a:solidFill>
                <a:schemeClr val="tx1">
                  <a:lumMod val="65000"/>
                  <a:lumOff val="35000"/>
                </a:schemeClr>
              </a:solidFill>
            </a:endParaRPr>
          </a:p>
          <a:p>
            <a:pPr marL="285750" indent="-285750">
              <a:spcAft>
                <a:spcPts val="600"/>
              </a:spcAft>
              <a:buFont typeface="Arial" panose="020B0604020202020204" pitchFamily="34" charset="0"/>
              <a:buChar char="•"/>
            </a:pPr>
            <a:r>
              <a:rPr lang="ja-JP" altLang="en-US" sz="1400">
                <a:solidFill>
                  <a:schemeClr val="tx1">
                    <a:lumMod val="65000"/>
                    <a:lumOff val="35000"/>
                  </a:schemeClr>
                </a:solidFill>
              </a:rPr>
              <a:t>社会保険料について・・・</a:t>
            </a:r>
            <a:r>
              <a:rPr lang="en-US" altLang="ja-JP" sz="1400">
                <a:solidFill>
                  <a:schemeClr val="tx1">
                    <a:lumMod val="65000"/>
                    <a:lumOff val="35000"/>
                  </a:schemeClr>
                </a:solidFill>
              </a:rPr>
              <a:t>8</a:t>
            </a:r>
            <a:endParaRPr lang="ja-JP" altLang="en-US" sz="1400">
              <a:solidFill>
                <a:schemeClr val="tx1">
                  <a:lumMod val="65000"/>
                  <a:lumOff val="35000"/>
                </a:schemeClr>
              </a:solidFill>
            </a:endParaRPr>
          </a:p>
          <a:p>
            <a:pPr marL="285750" indent="-285750">
              <a:spcAft>
                <a:spcPts val="600"/>
              </a:spcAft>
              <a:buFont typeface="Arial" panose="020B0604020202020204" pitchFamily="34" charset="0"/>
              <a:buChar char="•"/>
            </a:pPr>
            <a:r>
              <a:rPr lang="ja-JP" altLang="en-US" sz="1400">
                <a:solidFill>
                  <a:schemeClr val="tx1">
                    <a:lumMod val="65000"/>
                    <a:lumOff val="35000"/>
                  </a:schemeClr>
                </a:solidFill>
              </a:rPr>
              <a:t>社会保険加入のメリット・・・</a:t>
            </a:r>
            <a:r>
              <a:rPr lang="en-US" altLang="ja-JP" sz="1400">
                <a:solidFill>
                  <a:schemeClr val="tx1">
                    <a:lumMod val="65000"/>
                    <a:lumOff val="35000"/>
                  </a:schemeClr>
                </a:solidFill>
              </a:rPr>
              <a:t>9.10</a:t>
            </a:r>
            <a:endParaRPr lang="ja-JP" altLang="en-US" sz="1400">
              <a:solidFill>
                <a:schemeClr val="tx1">
                  <a:lumMod val="65000"/>
                  <a:lumOff val="35000"/>
                </a:schemeClr>
              </a:solidFill>
            </a:endParaRPr>
          </a:p>
          <a:p>
            <a:pPr marL="285750" indent="-285750">
              <a:spcAft>
                <a:spcPts val="600"/>
              </a:spcAft>
              <a:buFont typeface="Arial" panose="020B0604020202020204" pitchFamily="34" charset="0"/>
              <a:buChar char="•"/>
            </a:pPr>
            <a:r>
              <a:rPr lang="ja-JP" altLang="en-US" sz="1400">
                <a:solidFill>
                  <a:schemeClr val="tx1">
                    <a:lumMod val="65000"/>
                    <a:lumOff val="35000"/>
                  </a:schemeClr>
                </a:solidFill>
              </a:rPr>
              <a:t>就業調整をせず社会保険に加入して働くメリット・・・</a:t>
            </a:r>
            <a:r>
              <a:rPr lang="en-US" altLang="ja-JP" sz="1400">
                <a:solidFill>
                  <a:schemeClr val="tx1">
                    <a:lumMod val="65000"/>
                    <a:lumOff val="35000"/>
                  </a:schemeClr>
                </a:solidFill>
              </a:rPr>
              <a:t>11</a:t>
            </a:r>
            <a:endParaRPr lang="ja-JP" altLang="en-US" sz="1400">
              <a:solidFill>
                <a:schemeClr val="tx1">
                  <a:lumMod val="65000"/>
                  <a:lumOff val="35000"/>
                </a:schemeClr>
              </a:solidFill>
            </a:endParaRPr>
          </a:p>
          <a:p>
            <a:pPr marL="285750" indent="-285750">
              <a:spcAft>
                <a:spcPts val="600"/>
              </a:spcAft>
              <a:buFont typeface="Arial" panose="020B0604020202020204" pitchFamily="34" charset="0"/>
              <a:buChar char="•"/>
            </a:pPr>
            <a:r>
              <a:rPr lang="ja-JP" altLang="en-US" sz="1400">
                <a:solidFill>
                  <a:schemeClr val="tx1">
                    <a:lumMod val="65000"/>
                    <a:lumOff val="35000"/>
                  </a:schemeClr>
                </a:solidFill>
              </a:rPr>
              <a:t>おわりに・・・</a:t>
            </a:r>
            <a:r>
              <a:rPr lang="en-US" altLang="ja-JP" sz="1400">
                <a:solidFill>
                  <a:schemeClr val="tx1">
                    <a:lumMod val="65000"/>
                    <a:lumOff val="35000"/>
                  </a:schemeClr>
                </a:solidFill>
              </a:rPr>
              <a:t>12</a:t>
            </a:r>
          </a:p>
          <a:p>
            <a:pPr marL="285750" indent="-285750">
              <a:spcAft>
                <a:spcPts val="600"/>
              </a:spcAft>
              <a:buFont typeface="Arial" panose="020B0604020202020204" pitchFamily="34" charset="0"/>
              <a:buChar char="•"/>
            </a:pPr>
            <a:r>
              <a:rPr lang="ja-JP" altLang="en-US" sz="1400">
                <a:solidFill>
                  <a:schemeClr val="tx1">
                    <a:lumMod val="65000"/>
                    <a:lumOff val="35000"/>
                  </a:schemeClr>
                </a:solidFill>
              </a:rPr>
              <a:t>参考　情報提供・・・</a:t>
            </a:r>
            <a:r>
              <a:rPr lang="en-US" altLang="ja-JP" sz="1400">
                <a:solidFill>
                  <a:schemeClr val="tx1">
                    <a:lumMod val="65000"/>
                    <a:lumOff val="35000"/>
                  </a:schemeClr>
                </a:solidFill>
              </a:rPr>
              <a:t>13</a:t>
            </a:r>
          </a:p>
          <a:p>
            <a:pPr marL="285750" indent="-285750">
              <a:spcAft>
                <a:spcPts val="600"/>
              </a:spcAft>
              <a:buFont typeface="Arial" panose="020B0604020202020204" pitchFamily="34" charset="0"/>
              <a:buChar char="•"/>
            </a:pPr>
            <a:endParaRPr lang="ja-JP" altLang="en-US" sz="1400">
              <a:solidFill>
                <a:schemeClr val="tx1">
                  <a:lumMod val="65000"/>
                  <a:lumOff val="35000"/>
                </a:schemeClr>
              </a:solidFill>
            </a:endParaRPr>
          </a:p>
        </p:txBody>
      </p:sp>
      <p:sp>
        <p:nvSpPr>
          <p:cNvPr id="6" name="TextBox 9">
            <a:extLst>
              <a:ext uri="{FF2B5EF4-FFF2-40B4-BE49-F238E27FC236}">
                <a16:creationId xmlns:a16="http://schemas.microsoft.com/office/drawing/2014/main" id="{99E08C7C-A962-5C38-031C-F9BCB9AD84AF}"/>
              </a:ext>
            </a:extLst>
          </p:cNvPr>
          <p:cNvSpPr txBox="1"/>
          <p:nvPr/>
        </p:nvSpPr>
        <p:spPr>
          <a:xfrm>
            <a:off x="201655" y="279883"/>
            <a:ext cx="602878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cs typeface="Arial"/>
              </a:rPr>
              <a:t>目次</a:t>
            </a:r>
            <a:endParaRPr lang="en-US" sz="2400" b="1">
              <a:solidFill>
                <a:schemeClr val="tx1">
                  <a:lumMod val="65000"/>
                  <a:lumOff val="35000"/>
                </a:schemeClr>
              </a:solidFill>
              <a:latin typeface="Meiryo UI"/>
              <a:cs typeface="Arial"/>
            </a:endParaRPr>
          </a:p>
        </p:txBody>
      </p:sp>
      <p:sp>
        <p:nvSpPr>
          <p:cNvPr id="3" name="フッター プレースホルダー 2">
            <a:extLst>
              <a:ext uri="{FF2B5EF4-FFF2-40B4-BE49-F238E27FC236}">
                <a16:creationId xmlns:a16="http://schemas.microsoft.com/office/drawing/2014/main" id="{A303654C-647B-315C-E530-14DC1C5FA3A6}"/>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1996315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5CAA6D36-A5A3-7A4D-673F-CF79E17C63B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2370FC-A2B2-4EC9-8634-567F29442690}" type="slidenum">
              <a:rPr kumimoji="1" lang="ja-JP" altLang="en-US" sz="1200" b="0" i="0" u="none" strike="noStrike" kern="1200" cap="none" spc="0" normalizeH="0" baseline="0" noProof="0" smtClean="0">
                <a:ln>
                  <a:noFill/>
                </a:ln>
                <a:solidFill>
                  <a:prstClr val="black">
                    <a:tint val="82000"/>
                  </a:prstClr>
                </a:solidFill>
                <a:effectLst/>
                <a:uLnTx/>
                <a:uFillTx/>
                <a:latin typeface="Arial"/>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tint val="82000"/>
                </a:prstClr>
              </a:solidFill>
              <a:effectLst/>
              <a:uLnTx/>
              <a:uFillTx/>
              <a:latin typeface="Arial"/>
              <a:ea typeface="Meiryo UI"/>
              <a:cs typeface="+mn-cs"/>
            </a:endParaRPr>
          </a:p>
        </p:txBody>
      </p:sp>
      <p:sp>
        <p:nvSpPr>
          <p:cNvPr id="3" name="正方形/長方形 2">
            <a:extLst>
              <a:ext uri="{FF2B5EF4-FFF2-40B4-BE49-F238E27FC236}">
                <a16:creationId xmlns:a16="http://schemas.microsoft.com/office/drawing/2014/main" id="{BDA4604A-FBFD-DA38-8CF4-95B3DFD86C0E}"/>
              </a:ext>
            </a:extLst>
          </p:cNvPr>
          <p:cNvSpPr/>
          <p:nvPr/>
        </p:nvSpPr>
        <p:spPr>
          <a:xfrm>
            <a:off x="335381" y="897138"/>
            <a:ext cx="8473239" cy="4316546"/>
          </a:xfrm>
          <a:prstGeom prst="rect">
            <a:avLst/>
          </a:prstGeom>
          <a:noFill/>
          <a:ln>
            <a:solidFill>
              <a:schemeClr val="bg1">
                <a:lumMod val="85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r>
              <a:rPr kumimoji="1" lang="en-US" altLang="ja-JP" sz="1400">
                <a:solidFill>
                  <a:schemeClr val="bg1">
                    <a:lumMod val="65000"/>
                  </a:schemeClr>
                </a:solidFill>
              </a:rPr>
              <a:t>※</a:t>
            </a:r>
            <a:r>
              <a:rPr kumimoji="1" lang="ja-JP" altLang="en-US" sz="1400">
                <a:solidFill>
                  <a:schemeClr val="bg1">
                    <a:lumMod val="65000"/>
                  </a:schemeClr>
                </a:solidFill>
              </a:rPr>
              <a:t>本社内研修は下記について従業員に発信するために行うものです。</a:t>
            </a:r>
            <a:endParaRPr kumimoji="1" lang="en-US" altLang="ja-JP" sz="1400">
              <a:solidFill>
                <a:schemeClr val="bg1">
                  <a:lumMod val="65000"/>
                </a:schemeClr>
              </a:solidFill>
            </a:endParaRPr>
          </a:p>
          <a:p>
            <a:r>
              <a:rPr kumimoji="1" lang="ja-JP" altLang="en-US" sz="1400">
                <a:solidFill>
                  <a:schemeClr val="bg1">
                    <a:lumMod val="65000"/>
                  </a:schemeClr>
                </a:solidFill>
              </a:rPr>
              <a:t>・　整備した制度の内容や手当の見直し、新設に至った背景</a:t>
            </a:r>
            <a:endParaRPr kumimoji="1" lang="en-US" altLang="ja-JP" sz="1400">
              <a:solidFill>
                <a:schemeClr val="bg1">
                  <a:lumMod val="65000"/>
                </a:schemeClr>
              </a:solidFill>
            </a:endParaRPr>
          </a:p>
          <a:p>
            <a:r>
              <a:rPr kumimoji="1" lang="ja-JP" altLang="en-US" sz="1400">
                <a:solidFill>
                  <a:schemeClr val="bg1">
                    <a:lumMod val="65000"/>
                  </a:schemeClr>
                </a:solidFill>
              </a:rPr>
              <a:t>・　「年収の壁」についての情報提供</a:t>
            </a:r>
            <a:endParaRPr kumimoji="1" lang="en-US" altLang="ja-JP" sz="1400">
              <a:solidFill>
                <a:schemeClr val="bg1">
                  <a:lumMod val="65000"/>
                </a:schemeClr>
              </a:solidFill>
            </a:endParaRPr>
          </a:p>
          <a:p>
            <a:endParaRPr kumimoji="1" lang="en-US" altLang="ja-JP" sz="1400">
              <a:solidFill>
                <a:schemeClr val="bg1">
                  <a:lumMod val="65000"/>
                </a:schemeClr>
              </a:solidFill>
            </a:endParaRPr>
          </a:p>
          <a:p>
            <a:r>
              <a:rPr kumimoji="1" lang="ja-JP" altLang="en-US" sz="1400">
                <a:solidFill>
                  <a:schemeClr val="bg1">
                    <a:lumMod val="65000"/>
                  </a:schemeClr>
                </a:solidFill>
              </a:rPr>
              <a:t>こちらのスライドには、上記の目的が従業員に伝わるよう、会社から従業員に向けたメッセージを記載してください。</a:t>
            </a:r>
            <a:endParaRPr kumimoji="1" lang="en-US" altLang="ja-JP" sz="1400">
              <a:solidFill>
                <a:schemeClr val="bg1">
                  <a:lumMod val="65000"/>
                </a:schemeClr>
              </a:solidFill>
            </a:endParaRPr>
          </a:p>
          <a:p>
            <a:endParaRPr kumimoji="1" lang="en-US" altLang="ja-JP" sz="1400">
              <a:solidFill>
                <a:schemeClr val="bg1">
                  <a:lumMod val="65000"/>
                </a:schemeClr>
              </a:solidFill>
            </a:endParaRPr>
          </a:p>
          <a:p>
            <a:pPr>
              <a:spcAft>
                <a:spcPts val="600"/>
              </a:spcAft>
            </a:pPr>
            <a:r>
              <a:rPr kumimoji="1" lang="ja-JP" altLang="en-US" sz="1400">
                <a:solidFill>
                  <a:schemeClr val="bg1">
                    <a:lumMod val="65000"/>
                  </a:schemeClr>
                </a:solidFill>
              </a:rPr>
              <a:t>記入例：</a:t>
            </a:r>
            <a:endParaRPr kumimoji="1" lang="en-US" altLang="ja-JP" sz="1400">
              <a:solidFill>
                <a:schemeClr val="bg1">
                  <a:lumMod val="65000"/>
                </a:schemeClr>
              </a:solidFill>
            </a:endParaRPr>
          </a:p>
          <a:p>
            <a:r>
              <a:rPr lang="ja-JP" altLang="en-US" sz="1400">
                <a:solidFill>
                  <a:schemeClr val="bg1">
                    <a:lumMod val="65000"/>
                  </a:schemeClr>
                </a:solidFill>
                <a:latin typeface="Meiryo UI" panose="020B0604030504040204" pitchFamily="50" charset="-128"/>
                <a:ea typeface="Meiryo UI" panose="020B0604030504040204" pitchFamily="50" charset="-128"/>
              </a:rPr>
              <a:t>　</a:t>
            </a:r>
            <a:r>
              <a:rPr lang="ja-JP" sz="1400">
                <a:solidFill>
                  <a:schemeClr val="bg1">
                    <a:lumMod val="65000"/>
                  </a:schemeClr>
                </a:solidFill>
                <a:latin typeface="Meiryo UI" panose="020B0604030504040204" pitchFamily="50" charset="-128"/>
                <a:ea typeface="Meiryo UI" panose="020B0604030504040204" pitchFamily="50" charset="-128"/>
                <a:cs typeface="+mn-lt"/>
              </a:rPr>
              <a:t>このたび当社では、「社会保険料に関する手当の新設」を行うこととなりました。</a:t>
            </a:r>
            <a:endParaRPr lang="en-US" altLang="ja-JP" sz="1400">
              <a:solidFill>
                <a:schemeClr val="bg1">
                  <a:lumMod val="65000"/>
                </a:schemeClr>
              </a:solidFill>
              <a:latin typeface="Meiryo UI" panose="020B0604030504040204" pitchFamily="50" charset="-128"/>
              <a:ea typeface="Meiryo UI" panose="020B0604030504040204" pitchFamily="50" charset="-128"/>
              <a:cs typeface="+mn-lt"/>
            </a:endParaRPr>
          </a:p>
          <a:p>
            <a:r>
              <a:rPr lang="ja-JP" sz="1400">
                <a:solidFill>
                  <a:schemeClr val="bg1">
                    <a:lumMod val="65000"/>
                  </a:schemeClr>
                </a:solidFill>
                <a:latin typeface="Meiryo UI" panose="020B0604030504040204" pitchFamily="50" charset="-128"/>
                <a:ea typeface="Meiryo UI" panose="020B0604030504040204" pitchFamily="50" charset="-128"/>
                <a:cs typeface="+mn-lt"/>
              </a:rPr>
              <a:t>近年、いわゆる「年収の壁」により、働き方を制限せざるを得ない状況が多く見られますが、当社では、そのような就業調整を必要としない、柔軟で公平な働き方の選択肢を提供することを目指しています。</a:t>
            </a:r>
            <a:endParaRPr lang="en-US" sz="1400">
              <a:solidFill>
                <a:schemeClr val="bg1">
                  <a:lumMod val="65000"/>
                </a:schemeClr>
              </a:solidFill>
              <a:latin typeface="Meiryo UI" panose="020B0604030504040204" pitchFamily="50" charset="-128"/>
              <a:ea typeface="Meiryo UI" panose="020B0604030504040204" pitchFamily="50" charset="-128"/>
              <a:cs typeface="+mn-lt"/>
            </a:endParaRPr>
          </a:p>
          <a:p>
            <a:r>
              <a:rPr lang="ja-JP" altLang="en-US" sz="1400">
                <a:solidFill>
                  <a:schemeClr val="bg1">
                    <a:lumMod val="65000"/>
                  </a:schemeClr>
                </a:solidFill>
                <a:latin typeface="Meiryo UI" panose="020B0604030504040204" pitchFamily="50" charset="-128"/>
                <a:ea typeface="Meiryo UI" panose="020B0604030504040204" pitchFamily="50" charset="-128"/>
                <a:cs typeface="+mn-lt"/>
              </a:rPr>
              <a:t>　特に</a:t>
            </a:r>
            <a:r>
              <a:rPr lang="ja-JP" sz="1400">
                <a:solidFill>
                  <a:schemeClr val="bg1">
                    <a:lumMod val="65000"/>
                  </a:schemeClr>
                </a:solidFill>
                <a:latin typeface="Meiryo UI" panose="020B0604030504040204" pitchFamily="50" charset="-128"/>
                <a:ea typeface="Meiryo UI" panose="020B0604030504040204" pitchFamily="50" charset="-128"/>
                <a:cs typeface="+mn-lt"/>
              </a:rPr>
              <a:t>、社会保険に加入することで将来の保障が得られる一方、「保険料負担によって手取り収入が減ってしまう」という懸念から、勤務時間の延長に踏み切れないという声もあります。</a:t>
            </a:r>
            <a:endParaRPr lang="en-US" altLang="ja-JP" sz="1400">
              <a:solidFill>
                <a:schemeClr val="bg1">
                  <a:lumMod val="65000"/>
                </a:schemeClr>
              </a:solidFill>
              <a:latin typeface="Meiryo UI" panose="020B0604030504040204" pitchFamily="50" charset="-128"/>
              <a:ea typeface="Meiryo UI" panose="020B0604030504040204" pitchFamily="50" charset="-128"/>
              <a:cs typeface="+mn-lt"/>
            </a:endParaRPr>
          </a:p>
          <a:p>
            <a:endParaRPr lang="ja-JP" sz="1400">
              <a:solidFill>
                <a:schemeClr val="bg1">
                  <a:lumMod val="65000"/>
                </a:schemeClr>
              </a:solidFill>
              <a:latin typeface="Meiryo UI" panose="020B0604030504040204" pitchFamily="50" charset="-128"/>
              <a:ea typeface="Meiryo UI" panose="020B0604030504040204" pitchFamily="50" charset="-128"/>
              <a:cs typeface="+mn-lt"/>
            </a:endParaRPr>
          </a:p>
          <a:p>
            <a:r>
              <a:rPr lang="ja-JP" altLang="en-US" sz="1400">
                <a:solidFill>
                  <a:schemeClr val="bg1">
                    <a:lumMod val="65000"/>
                  </a:schemeClr>
                </a:solidFill>
                <a:latin typeface="Meiryo UI" panose="020B0604030504040204" pitchFamily="50" charset="-128"/>
                <a:ea typeface="Meiryo UI" panose="020B0604030504040204" pitchFamily="50" charset="-128"/>
                <a:cs typeface="+mn-lt"/>
              </a:rPr>
              <a:t>　</a:t>
            </a:r>
            <a:r>
              <a:rPr lang="ja-JP" sz="1400">
                <a:solidFill>
                  <a:schemeClr val="bg1">
                    <a:lumMod val="65000"/>
                  </a:schemeClr>
                </a:solidFill>
                <a:latin typeface="Meiryo UI" panose="020B0604030504040204" pitchFamily="50" charset="-128"/>
                <a:ea typeface="Meiryo UI" panose="020B0604030504040204" pitchFamily="50" charset="-128"/>
                <a:cs typeface="+mn-lt"/>
              </a:rPr>
              <a:t>そこで当社では、こうした不安を和らげ、安心して働ける環境を整えるため、社会保険への加入に伴う手取り収入の減少を補う手当制度を導入いたします。従業員の皆さんが安心して勤務時間を増やし、安定した収入と将来の保障を得られるよう支援してまいります。</a:t>
            </a:r>
          </a:p>
          <a:p>
            <a:r>
              <a:rPr lang="ja-JP" altLang="en-US" sz="1400">
                <a:solidFill>
                  <a:schemeClr val="bg1">
                    <a:lumMod val="65000"/>
                  </a:schemeClr>
                </a:solidFill>
                <a:latin typeface="Meiryo UI" panose="020B0604030504040204" pitchFamily="50" charset="-128"/>
                <a:ea typeface="Meiryo UI" panose="020B0604030504040204" pitchFamily="50" charset="-128"/>
                <a:cs typeface="+mn-lt"/>
              </a:rPr>
              <a:t>　</a:t>
            </a:r>
            <a:r>
              <a:rPr lang="ja-JP" sz="1400">
                <a:solidFill>
                  <a:schemeClr val="bg1">
                    <a:lumMod val="65000"/>
                  </a:schemeClr>
                </a:solidFill>
                <a:latin typeface="Meiryo UI" panose="020B0604030504040204" pitchFamily="50" charset="-128"/>
                <a:ea typeface="Meiryo UI" panose="020B0604030504040204" pitchFamily="50" charset="-128"/>
                <a:cs typeface="+mn-lt"/>
              </a:rPr>
              <a:t>私たちは、ライフスタイルや家庭の事情に合わせた働き方を尊重し、「働きたい気持ちを応援する会社」であり続けたいと考えています。</a:t>
            </a:r>
          </a:p>
        </p:txBody>
      </p:sp>
      <p:sp>
        <p:nvSpPr>
          <p:cNvPr id="2" name="TextBox 9">
            <a:extLst>
              <a:ext uri="{FF2B5EF4-FFF2-40B4-BE49-F238E27FC236}">
                <a16:creationId xmlns:a16="http://schemas.microsoft.com/office/drawing/2014/main" id="{9E85D9CF-D4A2-8C59-9675-1A484B5B8718}"/>
              </a:ext>
            </a:extLst>
          </p:cNvPr>
          <p:cNvSpPr txBox="1"/>
          <p:nvPr/>
        </p:nvSpPr>
        <p:spPr>
          <a:xfrm>
            <a:off x="201655" y="279883"/>
            <a:ext cx="602878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cs typeface="Arial"/>
              </a:rPr>
              <a:t>はじめに</a:t>
            </a:r>
            <a:endParaRPr lang="en-US" sz="2400" b="1">
              <a:solidFill>
                <a:schemeClr val="tx1">
                  <a:lumMod val="65000"/>
                  <a:lumOff val="35000"/>
                </a:schemeClr>
              </a:solidFill>
              <a:latin typeface="Meiryo UI"/>
              <a:cs typeface="Arial"/>
            </a:endParaRPr>
          </a:p>
        </p:txBody>
      </p:sp>
      <p:sp>
        <p:nvSpPr>
          <p:cNvPr id="4" name="フッター プレースホルダー 3">
            <a:extLst>
              <a:ext uri="{FF2B5EF4-FFF2-40B4-BE49-F238E27FC236}">
                <a16:creationId xmlns:a16="http://schemas.microsoft.com/office/drawing/2014/main" id="{5C053482-9DB0-B6A8-811C-9F9AFFD034F0}"/>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2855215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B34F3-4C37-D619-F30C-8C9DF176E9AD}"/>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CABADC9-179A-B666-DD52-A88D2133A850}"/>
              </a:ext>
            </a:extLst>
          </p:cNvPr>
          <p:cNvSpPr txBox="1"/>
          <p:nvPr/>
        </p:nvSpPr>
        <p:spPr>
          <a:xfrm>
            <a:off x="214540" y="752182"/>
            <a:ext cx="8714921" cy="338554"/>
          </a:xfrm>
          <a:prstGeom prst="rect">
            <a:avLst/>
          </a:prstGeom>
          <a:noFill/>
        </p:spPr>
        <p:txBody>
          <a:bodyPr wrap="square" rtlCol="0">
            <a:spAutoFit/>
          </a:bodyPr>
          <a:lstStyle/>
          <a:p>
            <a:r>
              <a:rPr lang="ja-JP" altLang="en-US" sz="1600">
                <a:solidFill>
                  <a:schemeClr val="tx1">
                    <a:lumMod val="65000"/>
                    <a:lumOff val="35000"/>
                  </a:schemeClr>
                </a:solidFill>
              </a:rPr>
              <a:t>手当の詳細は、以下の通りです。</a:t>
            </a:r>
            <a:endParaRPr kumimoji="1" lang="ja-JP" altLang="en-US" sz="1600">
              <a:solidFill>
                <a:schemeClr val="tx1">
                  <a:lumMod val="65000"/>
                  <a:lumOff val="35000"/>
                </a:schemeClr>
              </a:solidFill>
              <a:latin typeface="+mn-ea"/>
            </a:endParaRPr>
          </a:p>
        </p:txBody>
      </p:sp>
      <p:sp>
        <p:nvSpPr>
          <p:cNvPr id="10" name="TextBox 9">
            <a:extLst>
              <a:ext uri="{FF2B5EF4-FFF2-40B4-BE49-F238E27FC236}">
                <a16:creationId xmlns:a16="http://schemas.microsoft.com/office/drawing/2014/main" id="{5205D3A4-D8F0-C3E3-E602-08F41B235CEC}"/>
              </a:ext>
            </a:extLst>
          </p:cNvPr>
          <p:cNvSpPr txBox="1"/>
          <p:nvPr/>
        </p:nvSpPr>
        <p:spPr>
          <a:xfrm>
            <a:off x="201655" y="279883"/>
            <a:ext cx="602878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rPr>
              <a:t>新設「社会保険加入に関する手当」</a:t>
            </a:r>
            <a:r>
              <a:rPr lang="en-US" sz="2400" b="1">
                <a:solidFill>
                  <a:schemeClr val="tx1">
                    <a:lumMod val="65000"/>
                    <a:lumOff val="35000"/>
                  </a:schemeClr>
                </a:solidFill>
                <a:latin typeface="Meiryo UI"/>
              </a:rPr>
              <a:t>_</a:t>
            </a:r>
            <a:r>
              <a:rPr lang="ja-JP" altLang="en-US" sz="2400" b="1">
                <a:solidFill>
                  <a:schemeClr val="tx1">
                    <a:lumMod val="65000"/>
                    <a:lumOff val="35000"/>
                  </a:schemeClr>
                </a:solidFill>
                <a:latin typeface="Meiryo UI"/>
              </a:rPr>
              <a:t>詳細説明</a:t>
            </a:r>
            <a:endParaRPr lang="en-US" sz="2400" b="1">
              <a:solidFill>
                <a:schemeClr val="tx1">
                  <a:lumMod val="65000"/>
                  <a:lumOff val="35000"/>
                </a:schemeClr>
              </a:solidFill>
              <a:latin typeface="Meiryo UI"/>
              <a:cs typeface="Arial"/>
            </a:endParaRPr>
          </a:p>
        </p:txBody>
      </p:sp>
      <p:sp>
        <p:nvSpPr>
          <p:cNvPr id="3" name="正方形/長方形 2">
            <a:extLst>
              <a:ext uri="{FF2B5EF4-FFF2-40B4-BE49-F238E27FC236}">
                <a16:creationId xmlns:a16="http://schemas.microsoft.com/office/drawing/2014/main" id="{D41A423A-D10D-B0A2-1F11-934AD22AA899}"/>
              </a:ext>
            </a:extLst>
          </p:cNvPr>
          <p:cNvSpPr/>
          <p:nvPr/>
        </p:nvSpPr>
        <p:spPr>
          <a:xfrm>
            <a:off x="697986" y="5323185"/>
            <a:ext cx="1942598" cy="1071049"/>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lumMod val="65000"/>
                    <a:lumOff val="35000"/>
                  </a:schemeClr>
                </a:solidFill>
              </a:rPr>
              <a:t>手取り</a:t>
            </a:r>
            <a:endParaRPr kumimoji="1" lang="en-US" altLang="ja-JP" sz="1200">
              <a:solidFill>
                <a:schemeClr val="tx1">
                  <a:lumMod val="65000"/>
                  <a:lumOff val="35000"/>
                </a:schemeClr>
              </a:solidFill>
            </a:endParaRPr>
          </a:p>
          <a:p>
            <a:pPr algn="ctr"/>
            <a:r>
              <a:rPr kumimoji="1" lang="ja-JP" altLang="en-US" sz="1200">
                <a:solidFill>
                  <a:schemeClr val="tx1">
                    <a:lumMod val="65000"/>
                    <a:lumOff val="35000"/>
                  </a:schemeClr>
                </a:solidFill>
              </a:rPr>
              <a:t>給与</a:t>
            </a:r>
            <a:endParaRPr kumimoji="1" lang="en-US" altLang="ja-JP" sz="1200">
              <a:solidFill>
                <a:schemeClr val="tx1">
                  <a:lumMod val="65000"/>
                  <a:lumOff val="35000"/>
                </a:schemeClr>
              </a:solidFill>
            </a:endParaRPr>
          </a:p>
        </p:txBody>
      </p:sp>
      <p:sp>
        <p:nvSpPr>
          <p:cNvPr id="6" name="矢印: 右 5">
            <a:extLst>
              <a:ext uri="{FF2B5EF4-FFF2-40B4-BE49-F238E27FC236}">
                <a16:creationId xmlns:a16="http://schemas.microsoft.com/office/drawing/2014/main" id="{1308BF13-F89A-F263-1F9A-44FF67C83F20}"/>
              </a:ext>
            </a:extLst>
          </p:cNvPr>
          <p:cNvSpPr/>
          <p:nvPr/>
        </p:nvSpPr>
        <p:spPr>
          <a:xfrm>
            <a:off x="2961127" y="5740272"/>
            <a:ext cx="314517" cy="310287"/>
          </a:xfrm>
          <a:prstGeom prst="rightArrow">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lumMod val="65000"/>
                  <a:lumOff val="35000"/>
                </a:schemeClr>
              </a:solidFill>
            </a:endParaRPr>
          </a:p>
        </p:txBody>
      </p:sp>
      <p:sp>
        <p:nvSpPr>
          <p:cNvPr id="2" name="スライド番号プレースホルダー 1">
            <a:extLst>
              <a:ext uri="{FF2B5EF4-FFF2-40B4-BE49-F238E27FC236}">
                <a16:creationId xmlns:a16="http://schemas.microsoft.com/office/drawing/2014/main" id="{09BF5D1D-039B-C6DE-A3AF-F0E011E002EC}"/>
              </a:ext>
            </a:extLst>
          </p:cNvPr>
          <p:cNvSpPr>
            <a:spLocks noGrp="1"/>
          </p:cNvSpPr>
          <p:nvPr>
            <p:ph type="sldNum" sz="quarter" idx="12"/>
          </p:nvPr>
        </p:nvSpPr>
        <p:spPr>
          <a:xfrm>
            <a:off x="6457950" y="6356351"/>
            <a:ext cx="2057400" cy="365125"/>
          </a:xfrm>
        </p:spPr>
        <p:txBody>
          <a:bodyPr/>
          <a:lstStyle/>
          <a:p>
            <a:fld id="{422370FC-A2B2-4EC9-8634-567F29442690}" type="slidenum">
              <a:rPr kumimoji="1" lang="ja-JP" altLang="en-US" smtClean="0"/>
              <a:t>4</a:t>
            </a:fld>
            <a:endParaRPr kumimoji="1" lang="ja-JP" altLang="en-US"/>
          </a:p>
        </p:txBody>
      </p:sp>
      <p:sp>
        <p:nvSpPr>
          <p:cNvPr id="8" name="正方形/長方形 7">
            <a:extLst>
              <a:ext uri="{FF2B5EF4-FFF2-40B4-BE49-F238E27FC236}">
                <a16:creationId xmlns:a16="http://schemas.microsoft.com/office/drawing/2014/main" id="{0C9E8560-B9E8-B58A-1360-E9456B02DC39}"/>
              </a:ext>
            </a:extLst>
          </p:cNvPr>
          <p:cNvSpPr/>
          <p:nvPr/>
        </p:nvSpPr>
        <p:spPr>
          <a:xfrm>
            <a:off x="335381" y="1167843"/>
            <a:ext cx="8473239" cy="3734816"/>
          </a:xfrm>
          <a:prstGeom prst="rect">
            <a:avLst/>
          </a:prstGeom>
          <a:noFill/>
          <a:ln>
            <a:solidFill>
              <a:schemeClr val="bg1">
                <a:lumMod val="85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342900" indent="-342900">
              <a:spcAft>
                <a:spcPts val="2400"/>
              </a:spcAft>
              <a:buFont typeface="+mj-lt"/>
              <a:buAutoNum type="arabicPeriod"/>
            </a:pPr>
            <a:r>
              <a:rPr lang="ja-JP" altLang="en-US" sz="1400">
                <a:solidFill>
                  <a:schemeClr val="tx1">
                    <a:lumMod val="65000"/>
                    <a:lumOff val="35000"/>
                  </a:schemeClr>
                </a:solidFill>
              </a:rPr>
              <a:t>手当の名称</a:t>
            </a:r>
          </a:p>
          <a:p>
            <a:pPr marL="342900" indent="-342900">
              <a:spcAft>
                <a:spcPts val="2400"/>
              </a:spcAft>
              <a:buFont typeface="+mj-lt"/>
              <a:buAutoNum type="arabicPeriod"/>
            </a:pPr>
            <a:r>
              <a:rPr lang="ja-JP" altLang="en-US" sz="1400">
                <a:solidFill>
                  <a:schemeClr val="tx1">
                    <a:lumMod val="65000"/>
                    <a:lumOff val="35000"/>
                  </a:schemeClr>
                </a:solidFill>
              </a:rPr>
              <a:t>支給目的</a:t>
            </a:r>
          </a:p>
          <a:p>
            <a:pPr marL="342900" indent="-342900">
              <a:spcAft>
                <a:spcPts val="2400"/>
              </a:spcAft>
              <a:buFont typeface="+mj-lt"/>
              <a:buAutoNum type="arabicPeriod"/>
            </a:pPr>
            <a:r>
              <a:rPr lang="ja-JP" altLang="en-US" sz="1400">
                <a:solidFill>
                  <a:schemeClr val="tx1">
                    <a:lumMod val="65000"/>
                    <a:lumOff val="35000"/>
                  </a:schemeClr>
                </a:solidFill>
              </a:rPr>
              <a:t>支給対象者</a:t>
            </a:r>
          </a:p>
          <a:p>
            <a:pPr marL="342900" indent="-342900">
              <a:spcAft>
                <a:spcPts val="2400"/>
              </a:spcAft>
              <a:buFont typeface="+mj-lt"/>
              <a:buAutoNum type="arabicPeriod"/>
            </a:pPr>
            <a:r>
              <a:rPr lang="ja-JP" altLang="en-US" sz="1400">
                <a:solidFill>
                  <a:schemeClr val="tx1">
                    <a:lumMod val="65000"/>
                    <a:lumOff val="35000"/>
                  </a:schemeClr>
                </a:solidFill>
              </a:rPr>
              <a:t>手当の額（算定方法）</a:t>
            </a:r>
          </a:p>
          <a:p>
            <a:pPr marL="342900" indent="-342900">
              <a:spcAft>
                <a:spcPts val="2400"/>
              </a:spcAft>
              <a:buFont typeface="+mj-lt"/>
              <a:buAutoNum type="arabicPeriod"/>
            </a:pPr>
            <a:r>
              <a:rPr lang="ja-JP" altLang="en-US" sz="1400">
                <a:solidFill>
                  <a:schemeClr val="tx1">
                    <a:lumMod val="65000"/>
                    <a:lumOff val="35000"/>
                  </a:schemeClr>
                </a:solidFill>
              </a:rPr>
              <a:t>支給時期</a:t>
            </a:r>
          </a:p>
          <a:p>
            <a:pPr marL="342900" indent="-342900">
              <a:spcAft>
                <a:spcPts val="2400"/>
              </a:spcAft>
              <a:buFont typeface="+mj-lt"/>
              <a:buAutoNum type="arabicPeriod"/>
            </a:pPr>
            <a:r>
              <a:rPr lang="ja-JP" altLang="en-US" sz="1400">
                <a:solidFill>
                  <a:schemeClr val="tx1">
                    <a:lumMod val="65000"/>
                    <a:lumOff val="35000"/>
                  </a:schemeClr>
                </a:solidFill>
              </a:rPr>
              <a:t>その他</a:t>
            </a:r>
          </a:p>
          <a:p>
            <a:pPr marL="342900" indent="-342900">
              <a:spcAft>
                <a:spcPts val="2400"/>
              </a:spcAft>
              <a:buFont typeface="+mj-lt"/>
              <a:buAutoNum type="arabicPeriod"/>
            </a:pPr>
            <a:r>
              <a:rPr lang="ja-JP" altLang="en-US" sz="1400">
                <a:solidFill>
                  <a:schemeClr val="tx1">
                    <a:lumMod val="65000"/>
                    <a:lumOff val="35000"/>
                  </a:schemeClr>
                </a:solidFill>
              </a:rPr>
              <a:t>手当についての問い合わせ</a:t>
            </a:r>
          </a:p>
          <a:p>
            <a:pPr marL="342900" indent="-342900">
              <a:spcAft>
                <a:spcPts val="2400"/>
              </a:spcAft>
              <a:buFont typeface="+mj-lt"/>
              <a:buAutoNum type="arabicPeriod"/>
            </a:pPr>
            <a:endParaRPr lang="ja-JP" altLang="en-US" sz="1400">
              <a:solidFill>
                <a:schemeClr val="tx1">
                  <a:lumMod val="65000"/>
                  <a:lumOff val="35000"/>
                </a:schemeClr>
              </a:solidFill>
            </a:endParaRPr>
          </a:p>
        </p:txBody>
      </p:sp>
      <p:sp>
        <p:nvSpPr>
          <p:cNvPr id="16" name="テキスト ボックス 15">
            <a:extLst>
              <a:ext uri="{FF2B5EF4-FFF2-40B4-BE49-F238E27FC236}">
                <a16:creationId xmlns:a16="http://schemas.microsoft.com/office/drawing/2014/main" id="{0E2A8DD2-7DDD-5ADC-0455-33A2ACA12028}"/>
              </a:ext>
            </a:extLst>
          </p:cNvPr>
          <p:cNvSpPr txBox="1"/>
          <p:nvPr/>
        </p:nvSpPr>
        <p:spPr>
          <a:xfrm>
            <a:off x="511844" y="4941011"/>
            <a:ext cx="1942599" cy="307777"/>
          </a:xfrm>
          <a:prstGeom prst="rect">
            <a:avLst/>
          </a:prstGeom>
          <a:noFill/>
        </p:spPr>
        <p:txBody>
          <a:bodyPr wrap="square" rtlCol="0">
            <a:spAutoFit/>
          </a:bodyPr>
          <a:lstStyle/>
          <a:p>
            <a:pPr algn="ctr"/>
            <a:r>
              <a:rPr kumimoji="1" lang="en-US" altLang="ja-JP" sz="1400">
                <a:solidFill>
                  <a:schemeClr val="tx1">
                    <a:lumMod val="65000"/>
                    <a:lumOff val="35000"/>
                  </a:schemeClr>
                </a:solidFill>
              </a:rPr>
              <a:t>【</a:t>
            </a:r>
            <a:r>
              <a:rPr kumimoji="1" lang="ja-JP" altLang="en-US" sz="1400">
                <a:solidFill>
                  <a:schemeClr val="tx1">
                    <a:lumMod val="65000"/>
                    <a:lumOff val="35000"/>
                  </a:schemeClr>
                </a:solidFill>
              </a:rPr>
              <a:t>手当支給のイメージ</a:t>
            </a:r>
            <a:r>
              <a:rPr kumimoji="1" lang="en-US" altLang="ja-JP" sz="1400">
                <a:solidFill>
                  <a:schemeClr val="tx1">
                    <a:lumMod val="65000"/>
                    <a:lumOff val="35000"/>
                  </a:schemeClr>
                </a:solidFill>
              </a:rPr>
              <a:t>】</a:t>
            </a:r>
          </a:p>
        </p:txBody>
      </p:sp>
      <p:sp>
        <p:nvSpPr>
          <p:cNvPr id="20" name="正方形/長方形 19">
            <a:extLst>
              <a:ext uri="{FF2B5EF4-FFF2-40B4-BE49-F238E27FC236}">
                <a16:creationId xmlns:a16="http://schemas.microsoft.com/office/drawing/2014/main" id="{4AF72919-2989-7941-FF13-012395926BD0}"/>
              </a:ext>
            </a:extLst>
          </p:cNvPr>
          <p:cNvSpPr/>
          <p:nvPr/>
        </p:nvSpPr>
        <p:spPr>
          <a:xfrm>
            <a:off x="3600701" y="5689544"/>
            <a:ext cx="1942598" cy="704690"/>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lumMod val="65000"/>
                    <a:lumOff val="35000"/>
                  </a:schemeClr>
                </a:solidFill>
              </a:rPr>
              <a:t>手取り</a:t>
            </a:r>
            <a:endParaRPr kumimoji="1" lang="en-US" altLang="ja-JP" sz="1200">
              <a:solidFill>
                <a:schemeClr val="tx1">
                  <a:lumMod val="65000"/>
                  <a:lumOff val="35000"/>
                </a:schemeClr>
              </a:solidFill>
            </a:endParaRPr>
          </a:p>
          <a:p>
            <a:pPr algn="ctr"/>
            <a:r>
              <a:rPr kumimoji="1" lang="ja-JP" altLang="en-US" sz="1200">
                <a:solidFill>
                  <a:schemeClr val="tx1">
                    <a:lumMod val="65000"/>
                    <a:lumOff val="35000"/>
                  </a:schemeClr>
                </a:solidFill>
              </a:rPr>
              <a:t>給与</a:t>
            </a:r>
            <a:endParaRPr kumimoji="1" lang="en-US" altLang="ja-JP" sz="1200">
              <a:solidFill>
                <a:schemeClr val="tx1">
                  <a:lumMod val="65000"/>
                  <a:lumOff val="35000"/>
                </a:schemeClr>
              </a:solidFill>
            </a:endParaRPr>
          </a:p>
        </p:txBody>
      </p:sp>
      <p:sp>
        <p:nvSpPr>
          <p:cNvPr id="21" name="正方形/長方形 20">
            <a:extLst>
              <a:ext uri="{FF2B5EF4-FFF2-40B4-BE49-F238E27FC236}">
                <a16:creationId xmlns:a16="http://schemas.microsoft.com/office/drawing/2014/main" id="{0DF94A39-C31C-D791-5B10-672BCF148A49}"/>
              </a:ext>
            </a:extLst>
          </p:cNvPr>
          <p:cNvSpPr/>
          <p:nvPr/>
        </p:nvSpPr>
        <p:spPr>
          <a:xfrm>
            <a:off x="3600701" y="5323184"/>
            <a:ext cx="1942598" cy="36000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lumMod val="65000"/>
                    <a:lumOff val="35000"/>
                  </a:schemeClr>
                </a:solidFill>
                <a:latin typeface="+mn-ea"/>
              </a:rPr>
              <a:t>社会保険料</a:t>
            </a:r>
            <a:endParaRPr kumimoji="1" lang="en-US" altLang="ja-JP" sz="1100">
              <a:solidFill>
                <a:schemeClr val="tx1">
                  <a:lumMod val="65000"/>
                  <a:lumOff val="35000"/>
                </a:schemeClr>
              </a:solidFill>
              <a:latin typeface="+mn-ea"/>
            </a:endParaRPr>
          </a:p>
          <a:p>
            <a:pPr algn="ctr"/>
            <a:r>
              <a:rPr kumimoji="1" lang="ja-JP" altLang="en-US" sz="900">
                <a:solidFill>
                  <a:schemeClr val="tx1">
                    <a:lumMod val="65000"/>
                    <a:lumOff val="35000"/>
                  </a:schemeClr>
                </a:solidFill>
                <a:latin typeface="+mn-ea"/>
              </a:rPr>
              <a:t>（健康保険・厚生年金・介護保険）</a:t>
            </a:r>
          </a:p>
        </p:txBody>
      </p:sp>
      <p:sp>
        <p:nvSpPr>
          <p:cNvPr id="22" name="矢印: 右 21">
            <a:extLst>
              <a:ext uri="{FF2B5EF4-FFF2-40B4-BE49-F238E27FC236}">
                <a16:creationId xmlns:a16="http://schemas.microsoft.com/office/drawing/2014/main" id="{5C193543-6571-7ACC-CE7B-E19CD59F0A25}"/>
              </a:ext>
            </a:extLst>
          </p:cNvPr>
          <p:cNvSpPr/>
          <p:nvPr/>
        </p:nvSpPr>
        <p:spPr>
          <a:xfrm>
            <a:off x="5868356" y="5740272"/>
            <a:ext cx="314517" cy="310287"/>
          </a:xfrm>
          <a:prstGeom prst="rightArrow">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lumMod val="65000"/>
                  <a:lumOff val="35000"/>
                </a:schemeClr>
              </a:solidFill>
            </a:endParaRPr>
          </a:p>
        </p:txBody>
      </p:sp>
      <p:sp>
        <p:nvSpPr>
          <p:cNvPr id="23" name="正方形/長方形 22">
            <a:extLst>
              <a:ext uri="{FF2B5EF4-FFF2-40B4-BE49-F238E27FC236}">
                <a16:creationId xmlns:a16="http://schemas.microsoft.com/office/drawing/2014/main" id="{CA52DD0C-7D51-25A6-8A5D-144A62D7DA13}"/>
              </a:ext>
            </a:extLst>
          </p:cNvPr>
          <p:cNvSpPr/>
          <p:nvPr/>
        </p:nvSpPr>
        <p:spPr>
          <a:xfrm>
            <a:off x="6503416" y="5689544"/>
            <a:ext cx="1942598" cy="704690"/>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lumMod val="65000"/>
                    <a:lumOff val="35000"/>
                  </a:schemeClr>
                </a:solidFill>
              </a:rPr>
              <a:t>手取り</a:t>
            </a:r>
            <a:endParaRPr kumimoji="1" lang="en-US" altLang="ja-JP" sz="1200">
              <a:solidFill>
                <a:schemeClr val="tx1">
                  <a:lumMod val="65000"/>
                  <a:lumOff val="35000"/>
                </a:schemeClr>
              </a:solidFill>
            </a:endParaRPr>
          </a:p>
          <a:p>
            <a:pPr algn="ctr"/>
            <a:r>
              <a:rPr kumimoji="1" lang="ja-JP" altLang="en-US" sz="1200">
                <a:solidFill>
                  <a:schemeClr val="tx1">
                    <a:lumMod val="65000"/>
                    <a:lumOff val="35000"/>
                  </a:schemeClr>
                </a:solidFill>
              </a:rPr>
              <a:t>給与</a:t>
            </a:r>
            <a:endParaRPr kumimoji="1" lang="en-US" altLang="ja-JP" sz="1200">
              <a:solidFill>
                <a:schemeClr val="tx1">
                  <a:lumMod val="65000"/>
                  <a:lumOff val="35000"/>
                </a:schemeClr>
              </a:solidFill>
            </a:endParaRPr>
          </a:p>
        </p:txBody>
      </p:sp>
      <p:sp>
        <p:nvSpPr>
          <p:cNvPr id="24" name="正方形/長方形 23">
            <a:extLst>
              <a:ext uri="{FF2B5EF4-FFF2-40B4-BE49-F238E27FC236}">
                <a16:creationId xmlns:a16="http://schemas.microsoft.com/office/drawing/2014/main" id="{B5428BDD-29D7-7A88-A6E7-22C6C88CC0CB}"/>
              </a:ext>
            </a:extLst>
          </p:cNvPr>
          <p:cNvSpPr/>
          <p:nvPr/>
        </p:nvSpPr>
        <p:spPr>
          <a:xfrm>
            <a:off x="6503416" y="5323186"/>
            <a:ext cx="1942598" cy="193704"/>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lumMod val="65000"/>
                    <a:lumOff val="35000"/>
                  </a:schemeClr>
                </a:solidFill>
                <a:latin typeface="+mn-ea"/>
              </a:rPr>
              <a:t>社会保険料</a:t>
            </a:r>
            <a:endParaRPr kumimoji="1" lang="en-US" altLang="ja-JP" sz="1100">
              <a:solidFill>
                <a:schemeClr val="tx1">
                  <a:lumMod val="65000"/>
                  <a:lumOff val="35000"/>
                </a:schemeClr>
              </a:solidFill>
              <a:latin typeface="+mn-ea"/>
            </a:endParaRPr>
          </a:p>
        </p:txBody>
      </p:sp>
      <p:sp>
        <p:nvSpPr>
          <p:cNvPr id="25" name="正方形/長方形 24">
            <a:extLst>
              <a:ext uri="{FF2B5EF4-FFF2-40B4-BE49-F238E27FC236}">
                <a16:creationId xmlns:a16="http://schemas.microsoft.com/office/drawing/2014/main" id="{35F0A876-8CFE-C4E8-DA79-F3B07897E8EE}"/>
              </a:ext>
            </a:extLst>
          </p:cNvPr>
          <p:cNvSpPr/>
          <p:nvPr/>
        </p:nvSpPr>
        <p:spPr>
          <a:xfrm>
            <a:off x="6503416" y="5516888"/>
            <a:ext cx="1942598" cy="193705"/>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lumMod val="65000"/>
                    <a:lumOff val="35000"/>
                  </a:schemeClr>
                </a:solidFill>
                <a:latin typeface="+mn-ea"/>
              </a:rPr>
              <a:t>新設手当</a:t>
            </a:r>
            <a:endParaRPr kumimoji="1" lang="en-US" altLang="ja-JP" sz="1100">
              <a:solidFill>
                <a:schemeClr val="tx1">
                  <a:lumMod val="65000"/>
                  <a:lumOff val="35000"/>
                </a:schemeClr>
              </a:solidFill>
              <a:latin typeface="+mn-ea"/>
            </a:endParaRPr>
          </a:p>
        </p:txBody>
      </p:sp>
      <p:sp>
        <p:nvSpPr>
          <p:cNvPr id="4" name="フッター プレースホルダー 3">
            <a:extLst>
              <a:ext uri="{FF2B5EF4-FFF2-40B4-BE49-F238E27FC236}">
                <a16:creationId xmlns:a16="http://schemas.microsoft.com/office/drawing/2014/main" id="{B2AF8E86-DD62-2E3B-F4C0-1CB0B7BCE62F}"/>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438317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85D82-104E-DB27-88F8-8F481586DA34}"/>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5B6AB39-71B1-2366-4987-B9BC7B1751D6}"/>
              </a:ext>
            </a:extLst>
          </p:cNvPr>
          <p:cNvSpPr>
            <a:spLocks noGrp="1"/>
          </p:cNvSpPr>
          <p:nvPr>
            <p:ph type="sldNum" sz="quarter" idx="12"/>
          </p:nvPr>
        </p:nvSpPr>
        <p:spPr/>
        <p:txBody>
          <a:bodyPr/>
          <a:lstStyle/>
          <a:p>
            <a:fld id="{422370FC-A2B2-4EC9-8634-567F29442690}"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242AEC65-DF39-110E-39AA-76877CFD051D}"/>
              </a:ext>
            </a:extLst>
          </p:cNvPr>
          <p:cNvSpPr txBox="1"/>
          <p:nvPr/>
        </p:nvSpPr>
        <p:spPr>
          <a:xfrm>
            <a:off x="214540" y="752182"/>
            <a:ext cx="8714921" cy="338554"/>
          </a:xfrm>
          <a:prstGeom prst="rect">
            <a:avLst/>
          </a:prstGeom>
          <a:noFill/>
        </p:spPr>
        <p:txBody>
          <a:bodyPr wrap="square" rtlCol="0">
            <a:spAutoFit/>
          </a:bodyPr>
          <a:lstStyle/>
          <a:p>
            <a:r>
              <a:rPr lang="ja-JP" altLang="en-US" sz="1600">
                <a:solidFill>
                  <a:schemeClr val="tx1">
                    <a:lumMod val="65000"/>
                    <a:lumOff val="35000"/>
                  </a:schemeClr>
                </a:solidFill>
              </a:rPr>
              <a:t>改正された就業規則の該当箇所は下記の通りです。</a:t>
            </a:r>
          </a:p>
        </p:txBody>
      </p:sp>
      <p:sp>
        <p:nvSpPr>
          <p:cNvPr id="6" name="正方形/長方形 5">
            <a:extLst>
              <a:ext uri="{FF2B5EF4-FFF2-40B4-BE49-F238E27FC236}">
                <a16:creationId xmlns:a16="http://schemas.microsoft.com/office/drawing/2014/main" id="{730B55D1-88F5-085B-836F-DD1273FAEF3B}"/>
              </a:ext>
            </a:extLst>
          </p:cNvPr>
          <p:cNvSpPr/>
          <p:nvPr/>
        </p:nvSpPr>
        <p:spPr>
          <a:xfrm>
            <a:off x="335381" y="1313333"/>
            <a:ext cx="8473239" cy="3734816"/>
          </a:xfrm>
          <a:prstGeom prst="rect">
            <a:avLst/>
          </a:prstGeom>
          <a:noFill/>
          <a:ln>
            <a:solidFill>
              <a:schemeClr val="bg1">
                <a:lumMod val="85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a:spcAft>
                <a:spcPts val="2400"/>
              </a:spcAft>
            </a:pPr>
            <a:r>
              <a:rPr lang="ja-JP" altLang="en-US" sz="1400">
                <a:solidFill>
                  <a:schemeClr val="tx1">
                    <a:lumMod val="65000"/>
                    <a:lumOff val="35000"/>
                  </a:schemeClr>
                </a:solidFill>
              </a:rPr>
              <a:t>＜就業規則＞</a:t>
            </a:r>
          </a:p>
        </p:txBody>
      </p:sp>
      <p:sp>
        <p:nvSpPr>
          <p:cNvPr id="7" name="TextBox 9">
            <a:extLst>
              <a:ext uri="{FF2B5EF4-FFF2-40B4-BE49-F238E27FC236}">
                <a16:creationId xmlns:a16="http://schemas.microsoft.com/office/drawing/2014/main" id="{F7BF869E-AF0C-5568-3F6C-101189C4685B}"/>
              </a:ext>
            </a:extLst>
          </p:cNvPr>
          <p:cNvSpPr txBox="1"/>
          <p:nvPr/>
        </p:nvSpPr>
        <p:spPr>
          <a:xfrm>
            <a:off x="201655" y="279883"/>
            <a:ext cx="685687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rPr>
              <a:t>新設「社会保険加入に関する手当」</a:t>
            </a:r>
            <a:r>
              <a:rPr lang="en-US" sz="2400" b="1">
                <a:solidFill>
                  <a:schemeClr val="tx1">
                    <a:lumMod val="65000"/>
                    <a:lumOff val="35000"/>
                  </a:schemeClr>
                </a:solidFill>
                <a:latin typeface="Meiryo UI"/>
              </a:rPr>
              <a:t>_</a:t>
            </a:r>
            <a:r>
              <a:rPr lang="ja-JP" altLang="en-US" sz="2400" b="1">
                <a:solidFill>
                  <a:schemeClr val="tx1">
                    <a:lumMod val="65000"/>
                    <a:lumOff val="35000"/>
                  </a:schemeClr>
                </a:solidFill>
                <a:latin typeface="Meiryo UI"/>
              </a:rPr>
              <a:t>就業規則条文</a:t>
            </a:r>
            <a:endParaRPr lang="en-US" sz="2400" b="1">
              <a:solidFill>
                <a:schemeClr val="tx1">
                  <a:lumMod val="65000"/>
                  <a:lumOff val="35000"/>
                </a:schemeClr>
              </a:solidFill>
              <a:latin typeface="Meiryo UI"/>
              <a:cs typeface="Arial"/>
            </a:endParaRPr>
          </a:p>
        </p:txBody>
      </p:sp>
      <p:sp>
        <p:nvSpPr>
          <p:cNvPr id="4" name="フッター プレースホルダー 3">
            <a:extLst>
              <a:ext uri="{FF2B5EF4-FFF2-40B4-BE49-F238E27FC236}">
                <a16:creationId xmlns:a16="http://schemas.microsoft.com/office/drawing/2014/main" id="{734870B5-B884-9E64-1DA3-E86AE30C1CAE}"/>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1912819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60EBF-259B-3725-1E86-8CEC521A8DC3}"/>
            </a:ext>
          </a:extLst>
        </p:cNvPr>
        <p:cNvGrpSpPr/>
        <p:nvPr/>
      </p:nvGrpSpPr>
      <p:grpSpPr>
        <a:xfrm>
          <a:off x="0" y="0"/>
          <a:ext cx="0" cy="0"/>
          <a:chOff x="0" y="0"/>
          <a:chExt cx="0" cy="0"/>
        </a:xfrm>
      </p:grpSpPr>
      <p:pic>
        <p:nvPicPr>
          <p:cNvPr id="2052" name="Picture 4" descr="真面目な人イラスト｜無料イラスト・フリー素材なら「イラストAC」">
            <a:extLst>
              <a:ext uri="{FF2B5EF4-FFF2-40B4-BE49-F238E27FC236}">
                <a16:creationId xmlns:a16="http://schemas.microsoft.com/office/drawing/2014/main" id="{7AE4865F-8F3F-9FD3-BD5B-2E860075BFE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644350" y="948489"/>
            <a:ext cx="1407834" cy="1160522"/>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05A54847-7E3B-5A21-DF56-0A662D9C577D}"/>
              </a:ext>
            </a:extLst>
          </p:cNvPr>
          <p:cNvSpPr txBox="1"/>
          <p:nvPr/>
        </p:nvSpPr>
        <p:spPr>
          <a:xfrm>
            <a:off x="183811" y="5473910"/>
            <a:ext cx="8776378" cy="646331"/>
          </a:xfrm>
          <a:prstGeom prst="rect">
            <a:avLst/>
          </a:prstGeom>
          <a:noFill/>
        </p:spPr>
        <p:txBody>
          <a:bodyPr wrap="square" rtlCol="0">
            <a:spAutoFit/>
          </a:bodyPr>
          <a:lstStyle/>
          <a:p>
            <a:r>
              <a:rPr kumimoji="1" lang="ja-JP" altLang="en-US" sz="1200" b="0">
                <a:solidFill>
                  <a:schemeClr val="tx1">
                    <a:lumMod val="65000"/>
                    <a:lumOff val="35000"/>
                  </a:schemeClr>
                </a:solidFill>
              </a:rPr>
              <a:t>注意点</a:t>
            </a:r>
            <a:r>
              <a:rPr kumimoji="1" lang="ja-JP" altLang="en-US" sz="1200">
                <a:solidFill>
                  <a:schemeClr val="tx1">
                    <a:lumMod val="65000"/>
                    <a:lumOff val="35000"/>
                  </a:schemeClr>
                </a:solidFill>
              </a:rPr>
              <a:t>：</a:t>
            </a:r>
            <a:r>
              <a:rPr kumimoji="1" lang="ja-JP" altLang="en-US" sz="1200" b="0">
                <a:solidFill>
                  <a:schemeClr val="tx1">
                    <a:lumMod val="65000"/>
                    <a:lumOff val="35000"/>
                  </a:schemeClr>
                </a:solidFill>
              </a:rPr>
              <a:t>従業員数とは、　その企業の「厚生年金保険の適用対象者数（被保険者数）」で判断します。</a:t>
            </a:r>
            <a:endParaRPr kumimoji="1" lang="en-US" altLang="ja-JP" sz="1200" b="0">
              <a:solidFill>
                <a:schemeClr val="tx1">
                  <a:lumMod val="65000"/>
                  <a:lumOff val="35000"/>
                </a:schemeClr>
              </a:solidFill>
            </a:endParaRPr>
          </a:p>
          <a:p>
            <a:r>
              <a:rPr lang="ja-JP" altLang="en-US" sz="1200">
                <a:solidFill>
                  <a:schemeClr val="tx1">
                    <a:lumMod val="65000"/>
                    <a:lumOff val="35000"/>
                  </a:schemeClr>
                </a:solidFill>
              </a:rPr>
              <a:t>具体的には、フルタイムの従業員数と、週所定労働時間及び月所定労働日数がフルタイムの</a:t>
            </a:r>
            <a:r>
              <a:rPr lang="en-US" altLang="ja-JP" sz="1200">
                <a:solidFill>
                  <a:schemeClr val="tx1">
                    <a:lumMod val="65000"/>
                    <a:lumOff val="35000"/>
                  </a:schemeClr>
                </a:solidFill>
              </a:rPr>
              <a:t>4</a:t>
            </a:r>
            <a:r>
              <a:rPr lang="ja-JP" altLang="en-US" sz="1200">
                <a:solidFill>
                  <a:schemeClr val="tx1">
                    <a:lumMod val="65000"/>
                    <a:lumOff val="35000"/>
                  </a:schemeClr>
                </a:solidFill>
              </a:rPr>
              <a:t>分の</a:t>
            </a:r>
            <a:r>
              <a:rPr lang="en-US" altLang="ja-JP" sz="1200">
                <a:solidFill>
                  <a:schemeClr val="tx1">
                    <a:lumMod val="65000"/>
                    <a:lumOff val="35000"/>
                  </a:schemeClr>
                </a:solidFill>
              </a:rPr>
              <a:t>3</a:t>
            </a:r>
            <a:r>
              <a:rPr lang="ja-JP" altLang="en-US" sz="1200">
                <a:solidFill>
                  <a:schemeClr val="tx1">
                    <a:lumMod val="65000"/>
                    <a:lumOff val="35000"/>
                  </a:schemeClr>
                </a:solidFill>
              </a:rPr>
              <a:t>以上の従業員数を合計した数で</a:t>
            </a:r>
            <a:endParaRPr lang="en-US" altLang="ja-JP" sz="1200">
              <a:solidFill>
                <a:schemeClr val="tx1">
                  <a:lumMod val="65000"/>
                  <a:lumOff val="35000"/>
                </a:schemeClr>
              </a:solidFill>
            </a:endParaRPr>
          </a:p>
          <a:p>
            <a:r>
              <a:rPr lang="ja-JP" altLang="en-US" sz="1200">
                <a:solidFill>
                  <a:schemeClr val="tx1">
                    <a:lumMod val="65000"/>
                    <a:lumOff val="35000"/>
                  </a:schemeClr>
                </a:solidFill>
              </a:rPr>
              <a:t>判定を行います。</a:t>
            </a:r>
            <a:endParaRPr kumimoji="1" lang="en-US" altLang="ja-JP" sz="1200" b="0">
              <a:solidFill>
                <a:schemeClr val="tx1">
                  <a:lumMod val="65000"/>
                  <a:lumOff val="35000"/>
                </a:schemeClr>
              </a:solidFill>
            </a:endParaRPr>
          </a:p>
        </p:txBody>
      </p:sp>
      <p:sp>
        <p:nvSpPr>
          <p:cNvPr id="8" name="テキスト ボックス 7">
            <a:extLst>
              <a:ext uri="{FF2B5EF4-FFF2-40B4-BE49-F238E27FC236}">
                <a16:creationId xmlns:a16="http://schemas.microsoft.com/office/drawing/2014/main" id="{265894F3-29C4-0F4F-F6CA-FBA81D1D4B1A}"/>
              </a:ext>
            </a:extLst>
          </p:cNvPr>
          <p:cNvSpPr txBox="1"/>
          <p:nvPr/>
        </p:nvSpPr>
        <p:spPr>
          <a:xfrm>
            <a:off x="1835934" y="1236362"/>
            <a:ext cx="6679416" cy="584775"/>
          </a:xfrm>
          <a:prstGeom prst="rect">
            <a:avLst/>
          </a:prstGeom>
          <a:noFill/>
        </p:spPr>
        <p:txBody>
          <a:bodyPr wrap="square" rtlCol="0">
            <a:spAutoFit/>
          </a:bodyPr>
          <a:lstStyle/>
          <a:p>
            <a:r>
              <a:rPr kumimoji="1" lang="ja-JP" altLang="en-US" sz="1600">
                <a:solidFill>
                  <a:schemeClr val="bg2">
                    <a:lumMod val="50000"/>
                  </a:schemeClr>
                </a:solidFill>
                <a:latin typeface="+mj-ea"/>
                <a:ea typeface="+mj-ea"/>
              </a:rPr>
              <a:t>従業員数</a:t>
            </a:r>
            <a:r>
              <a:rPr kumimoji="1" lang="en-US" altLang="ja-JP" sz="1600">
                <a:solidFill>
                  <a:schemeClr val="bg2">
                    <a:lumMod val="50000"/>
                  </a:schemeClr>
                </a:solidFill>
                <a:latin typeface="+mj-ea"/>
                <a:ea typeface="+mj-ea"/>
              </a:rPr>
              <a:t>51</a:t>
            </a:r>
            <a:r>
              <a:rPr kumimoji="1" lang="ja-JP" altLang="en-US" sz="1600">
                <a:solidFill>
                  <a:schemeClr val="bg2">
                    <a:lumMod val="50000"/>
                  </a:schemeClr>
                </a:solidFill>
                <a:latin typeface="+mj-ea"/>
                <a:ea typeface="+mj-ea"/>
              </a:rPr>
              <a:t>人未満の企業で働く方で以下の条件全てに当てはまる方が、社会保険（健康保険、厚生年金）加入の対象になります。</a:t>
            </a:r>
            <a:r>
              <a:rPr kumimoji="1" lang="en-US" altLang="ja-JP" sz="1600">
                <a:solidFill>
                  <a:schemeClr val="bg2">
                    <a:lumMod val="50000"/>
                  </a:schemeClr>
                </a:solidFill>
                <a:latin typeface="+mj-ea"/>
                <a:ea typeface="+mj-ea"/>
              </a:rPr>
              <a:t>※</a:t>
            </a:r>
            <a:r>
              <a:rPr kumimoji="1" lang="ja-JP" altLang="en-US" sz="1600">
                <a:solidFill>
                  <a:schemeClr val="bg2">
                    <a:lumMod val="50000"/>
                  </a:schemeClr>
                </a:solidFill>
                <a:latin typeface="+mj-ea"/>
                <a:ea typeface="+mj-ea"/>
              </a:rPr>
              <a:t>令和</a:t>
            </a:r>
            <a:r>
              <a:rPr kumimoji="1" lang="en-US" altLang="ja-JP" sz="1600">
                <a:solidFill>
                  <a:schemeClr val="bg2">
                    <a:lumMod val="50000"/>
                  </a:schemeClr>
                </a:solidFill>
                <a:latin typeface="+mj-ea"/>
                <a:ea typeface="+mj-ea"/>
              </a:rPr>
              <a:t>6</a:t>
            </a:r>
            <a:r>
              <a:rPr kumimoji="1" lang="ja-JP" altLang="en-US" sz="1600">
                <a:solidFill>
                  <a:schemeClr val="bg2">
                    <a:lumMod val="50000"/>
                  </a:schemeClr>
                </a:solidFill>
                <a:latin typeface="+mj-ea"/>
                <a:ea typeface="+mj-ea"/>
              </a:rPr>
              <a:t>年</a:t>
            </a:r>
            <a:r>
              <a:rPr kumimoji="1" lang="en-US" altLang="ja-JP" sz="1600">
                <a:solidFill>
                  <a:schemeClr val="bg2">
                    <a:lumMod val="50000"/>
                  </a:schemeClr>
                </a:solidFill>
                <a:latin typeface="+mj-ea"/>
                <a:ea typeface="+mj-ea"/>
              </a:rPr>
              <a:t>10</a:t>
            </a:r>
            <a:r>
              <a:rPr kumimoji="1" lang="ja-JP" altLang="en-US" sz="1600">
                <a:solidFill>
                  <a:schemeClr val="bg2">
                    <a:lumMod val="50000"/>
                  </a:schemeClr>
                </a:solidFill>
                <a:latin typeface="+mj-ea"/>
                <a:ea typeface="+mj-ea"/>
              </a:rPr>
              <a:t>月～現在</a:t>
            </a:r>
            <a:endParaRPr kumimoji="1" lang="en-US" altLang="ja-JP" sz="1600">
              <a:solidFill>
                <a:schemeClr val="bg2">
                  <a:lumMod val="50000"/>
                </a:schemeClr>
              </a:solidFill>
              <a:latin typeface="+mj-ea"/>
              <a:ea typeface="+mj-ea"/>
            </a:endParaRPr>
          </a:p>
        </p:txBody>
      </p:sp>
      <p:sp>
        <p:nvSpPr>
          <p:cNvPr id="34" name="スライド番号プレースホルダー 1">
            <a:extLst>
              <a:ext uri="{FF2B5EF4-FFF2-40B4-BE49-F238E27FC236}">
                <a16:creationId xmlns:a16="http://schemas.microsoft.com/office/drawing/2014/main" id="{13AE3025-2783-C8AE-7D60-255C1DE8C093}"/>
              </a:ext>
            </a:extLst>
          </p:cNvPr>
          <p:cNvSpPr>
            <a:spLocks noGrp="1"/>
          </p:cNvSpPr>
          <p:nvPr>
            <p:ph type="sldNum" sz="quarter" idx="12"/>
          </p:nvPr>
        </p:nvSpPr>
        <p:spPr>
          <a:xfrm>
            <a:off x="6457950" y="6356351"/>
            <a:ext cx="2057400" cy="365125"/>
          </a:xfrm>
        </p:spPr>
        <p:txBody>
          <a:bodyPr/>
          <a:lstStyle/>
          <a:p>
            <a:r>
              <a:rPr kumimoji="1" lang="en-US" altLang="ja-JP"/>
              <a:t>6</a:t>
            </a:r>
            <a:endParaRPr kumimoji="1" lang="ja-JP" altLang="en-US"/>
          </a:p>
        </p:txBody>
      </p:sp>
      <p:sp>
        <p:nvSpPr>
          <p:cNvPr id="11" name="テキスト ボックス 10">
            <a:extLst>
              <a:ext uri="{FF2B5EF4-FFF2-40B4-BE49-F238E27FC236}">
                <a16:creationId xmlns:a16="http://schemas.microsoft.com/office/drawing/2014/main" id="{F5A489A3-7905-8AEB-157B-27988DF94F53}"/>
              </a:ext>
            </a:extLst>
          </p:cNvPr>
          <p:cNvSpPr txBox="1"/>
          <p:nvPr/>
        </p:nvSpPr>
        <p:spPr>
          <a:xfrm>
            <a:off x="2040269" y="2710319"/>
            <a:ext cx="5215390" cy="1863587"/>
          </a:xfrm>
          <a:prstGeom prst="rect">
            <a:avLst/>
          </a:prstGeom>
          <a:noFill/>
        </p:spPr>
        <p:txBody>
          <a:bodyPr wrap="square">
            <a:spAutoFit/>
          </a:bodyPr>
          <a:lstStyle/>
          <a:p>
            <a:pPr>
              <a:lnSpc>
                <a:spcPct val="90000"/>
              </a:lnSpc>
              <a:spcAft>
                <a:spcPts val="600"/>
              </a:spcAft>
            </a:pPr>
            <a:r>
              <a:rPr lang="ja-JP" altLang="en-US" sz="1800">
                <a:solidFill>
                  <a:schemeClr val="tx1">
                    <a:lumMod val="65000"/>
                    <a:lumOff val="35000"/>
                  </a:schemeClr>
                </a:solidFill>
                <a:latin typeface="Meiryo UI"/>
                <a:ea typeface="Meiryo UI"/>
              </a:rPr>
              <a:t>●週の所定労働時間および月の所定労働日数</a:t>
            </a:r>
            <a:endParaRPr lang="en-US" altLang="ja-JP" sz="1800">
              <a:solidFill>
                <a:schemeClr val="tx1">
                  <a:lumMod val="65000"/>
                  <a:lumOff val="35000"/>
                </a:schemeClr>
              </a:solidFill>
              <a:latin typeface="Meiryo UI"/>
              <a:ea typeface="Meiryo UI"/>
            </a:endParaRPr>
          </a:p>
          <a:p>
            <a:pPr>
              <a:lnSpc>
                <a:spcPct val="90000"/>
              </a:lnSpc>
              <a:spcAft>
                <a:spcPts val="600"/>
              </a:spcAft>
            </a:pPr>
            <a:endParaRPr lang="en-US" altLang="ja-JP" sz="300">
              <a:solidFill>
                <a:schemeClr val="tx1">
                  <a:lumMod val="65000"/>
                  <a:lumOff val="35000"/>
                </a:schemeClr>
              </a:solidFill>
              <a:latin typeface="Meiryo UI" panose="020B0604030504040204" pitchFamily="50" charset="-128"/>
              <a:ea typeface="Meiryo UI" panose="020B0604030504040204" pitchFamily="50" charset="-128"/>
            </a:endParaRPr>
          </a:p>
          <a:p>
            <a:pPr>
              <a:lnSpc>
                <a:spcPct val="90000"/>
              </a:lnSpc>
              <a:spcAft>
                <a:spcPts val="600"/>
              </a:spcAft>
            </a:pPr>
            <a:r>
              <a:rPr lang="ja-JP" altLang="en-US" sz="1800">
                <a:solidFill>
                  <a:schemeClr val="tx1">
                    <a:lumMod val="65000"/>
                    <a:lumOff val="35000"/>
                  </a:schemeClr>
                </a:solidFill>
                <a:latin typeface="Meiryo UI"/>
                <a:ea typeface="Meiryo UI"/>
              </a:rPr>
              <a:t>　　⇒その事業所のフルタイムの</a:t>
            </a:r>
            <a:r>
              <a:rPr lang="en-US" altLang="ja-JP" sz="1800" b="1">
                <a:solidFill>
                  <a:srgbClr val="FF0000"/>
                </a:solidFill>
                <a:latin typeface="Meiryo UI"/>
                <a:ea typeface="Meiryo UI"/>
              </a:rPr>
              <a:t>4</a:t>
            </a:r>
            <a:r>
              <a:rPr lang="ja-JP" altLang="en-US" sz="1800" b="1">
                <a:solidFill>
                  <a:srgbClr val="FF0000"/>
                </a:solidFill>
                <a:latin typeface="Meiryo UI"/>
                <a:ea typeface="Meiryo UI"/>
              </a:rPr>
              <a:t>分の</a:t>
            </a:r>
            <a:r>
              <a:rPr lang="en-US" altLang="ja-JP" sz="1800" b="1">
                <a:solidFill>
                  <a:srgbClr val="FF0000"/>
                </a:solidFill>
                <a:latin typeface="Meiryo UI"/>
                <a:ea typeface="Meiryo UI"/>
              </a:rPr>
              <a:t>3</a:t>
            </a:r>
            <a:r>
              <a:rPr lang="ja-JP" altLang="en-US" sz="1800">
                <a:solidFill>
                  <a:schemeClr val="tx1">
                    <a:lumMod val="65000"/>
                    <a:lumOff val="35000"/>
                  </a:schemeClr>
                </a:solidFill>
                <a:latin typeface="Meiryo UI"/>
                <a:ea typeface="Meiryo UI"/>
              </a:rPr>
              <a:t>以上である者</a:t>
            </a:r>
            <a:endParaRPr lang="en-US" altLang="ja-JP" sz="1800">
              <a:solidFill>
                <a:schemeClr val="tx1">
                  <a:lumMod val="65000"/>
                  <a:lumOff val="35000"/>
                </a:schemeClr>
              </a:solidFill>
              <a:latin typeface="Meiryo UI"/>
              <a:ea typeface="Meiryo UI"/>
            </a:endParaRPr>
          </a:p>
          <a:p>
            <a:pPr defTabSz="914400">
              <a:spcBef>
                <a:spcPct val="0"/>
              </a:spcBef>
            </a:pPr>
            <a:endParaRPr lang="en-US" altLang="ja-JP" sz="800" b="1">
              <a:solidFill>
                <a:schemeClr val="tx1">
                  <a:lumMod val="65000"/>
                  <a:lumOff val="35000"/>
                </a:schemeClr>
              </a:solidFill>
              <a:latin typeface="Meiryo UI" panose="020B0604030504040204" pitchFamily="50" charset="-128"/>
              <a:ea typeface="Meiryo UI" panose="020B0604030504040204" pitchFamily="50" charset="-128"/>
            </a:endParaRPr>
          </a:p>
          <a:p>
            <a:pPr defTabSz="914400">
              <a:spcBef>
                <a:spcPct val="0"/>
              </a:spcBef>
            </a:pPr>
            <a:r>
              <a:rPr lang="ja-JP" altLang="en-US" sz="1800">
                <a:solidFill>
                  <a:schemeClr val="tx1">
                    <a:lumMod val="65000"/>
                    <a:lumOff val="35000"/>
                  </a:schemeClr>
                </a:solidFill>
                <a:latin typeface="Meiryo UI"/>
                <a:ea typeface="Meiryo UI"/>
              </a:rPr>
              <a:t>＜例＞</a:t>
            </a:r>
            <a:endParaRPr lang="en-US" altLang="ja-JP" sz="1800">
              <a:solidFill>
                <a:schemeClr val="tx1">
                  <a:lumMod val="65000"/>
                  <a:lumOff val="35000"/>
                </a:schemeClr>
              </a:solidFill>
              <a:latin typeface="Meiryo UI"/>
              <a:ea typeface="Meiryo UI"/>
            </a:endParaRPr>
          </a:p>
          <a:p>
            <a:pPr defTabSz="914400">
              <a:spcBef>
                <a:spcPct val="0"/>
              </a:spcBef>
            </a:pPr>
            <a:r>
              <a:rPr lang="ja-JP" altLang="en-US" sz="1800">
                <a:solidFill>
                  <a:schemeClr val="tx1">
                    <a:lumMod val="65000"/>
                    <a:lumOff val="35000"/>
                  </a:schemeClr>
                </a:solidFill>
                <a:latin typeface="Meiryo UI"/>
                <a:ea typeface="Meiryo UI"/>
              </a:rPr>
              <a:t>　●正社員の所定労働時間が週</a:t>
            </a:r>
            <a:r>
              <a:rPr lang="en-US" altLang="ja-JP" sz="1800">
                <a:solidFill>
                  <a:schemeClr val="tx1">
                    <a:lumMod val="65000"/>
                    <a:lumOff val="35000"/>
                  </a:schemeClr>
                </a:solidFill>
                <a:latin typeface="Meiryo UI"/>
                <a:ea typeface="Meiryo UI"/>
              </a:rPr>
              <a:t>40</a:t>
            </a:r>
            <a:r>
              <a:rPr lang="ja-JP" altLang="en-US" sz="1800">
                <a:solidFill>
                  <a:schemeClr val="tx1">
                    <a:lumMod val="65000"/>
                    <a:lumOff val="35000"/>
                  </a:schemeClr>
                </a:solidFill>
                <a:latin typeface="Meiryo UI"/>
                <a:ea typeface="Meiryo UI"/>
              </a:rPr>
              <a:t>時間の場合</a:t>
            </a:r>
            <a:endParaRPr lang="en-US" altLang="ja-JP" sz="1800">
              <a:solidFill>
                <a:schemeClr val="tx1">
                  <a:lumMod val="65000"/>
                  <a:lumOff val="35000"/>
                </a:schemeClr>
              </a:solidFill>
              <a:latin typeface="Meiryo UI"/>
              <a:ea typeface="Meiryo UI"/>
            </a:endParaRPr>
          </a:p>
          <a:p>
            <a:pPr defTabSz="914400">
              <a:spcBef>
                <a:spcPct val="0"/>
              </a:spcBef>
            </a:pPr>
            <a:endParaRPr lang="en-US" altLang="ja-JP" sz="300">
              <a:solidFill>
                <a:schemeClr val="tx1">
                  <a:lumMod val="65000"/>
                  <a:lumOff val="35000"/>
                </a:schemeClr>
              </a:solidFill>
              <a:latin typeface="Meiryo UI" panose="020B0604030504040204" pitchFamily="50" charset="-128"/>
              <a:ea typeface="Meiryo UI" panose="020B0604030504040204" pitchFamily="50" charset="-128"/>
            </a:endParaRPr>
          </a:p>
          <a:p>
            <a:pPr defTabSz="914400">
              <a:spcBef>
                <a:spcPct val="0"/>
              </a:spcBef>
            </a:pPr>
            <a:r>
              <a:rPr lang="ja-JP" altLang="en-US" sz="1800">
                <a:solidFill>
                  <a:schemeClr val="tx1">
                    <a:lumMod val="65000"/>
                    <a:lumOff val="35000"/>
                  </a:schemeClr>
                </a:solidFill>
                <a:latin typeface="Meiryo UI"/>
                <a:ea typeface="Meiryo UI"/>
              </a:rPr>
              <a:t>　　⇒週</a:t>
            </a:r>
            <a:r>
              <a:rPr lang="en-US" altLang="ja-JP" sz="1800">
                <a:solidFill>
                  <a:schemeClr val="tx1">
                    <a:lumMod val="65000"/>
                    <a:lumOff val="35000"/>
                  </a:schemeClr>
                </a:solidFill>
                <a:latin typeface="Meiryo UI"/>
                <a:ea typeface="Meiryo UI"/>
              </a:rPr>
              <a:t>40</a:t>
            </a:r>
            <a:r>
              <a:rPr lang="ja-JP" altLang="en-US" sz="1800">
                <a:solidFill>
                  <a:schemeClr val="tx1">
                    <a:lumMod val="65000"/>
                    <a:lumOff val="35000"/>
                  </a:schemeClr>
                </a:solidFill>
                <a:latin typeface="Meiryo UI"/>
                <a:ea typeface="Meiryo UI"/>
              </a:rPr>
              <a:t>時間</a:t>
            </a:r>
            <a:r>
              <a:rPr lang="en-US" altLang="ja-JP" sz="1800">
                <a:solidFill>
                  <a:schemeClr val="tx1">
                    <a:lumMod val="65000"/>
                    <a:lumOff val="35000"/>
                  </a:schemeClr>
                </a:solidFill>
                <a:latin typeface="Meiryo UI"/>
                <a:ea typeface="Meiryo UI"/>
              </a:rPr>
              <a:t>×3/4=</a:t>
            </a:r>
            <a:r>
              <a:rPr lang="ja-JP" altLang="en-US" sz="1800" b="1">
                <a:solidFill>
                  <a:srgbClr val="FF0000"/>
                </a:solidFill>
                <a:latin typeface="Meiryo UI"/>
                <a:ea typeface="Meiryo UI"/>
              </a:rPr>
              <a:t>週</a:t>
            </a:r>
            <a:r>
              <a:rPr lang="en-US" altLang="ja-JP" sz="1800" b="1">
                <a:solidFill>
                  <a:srgbClr val="FF0000"/>
                </a:solidFill>
                <a:latin typeface="Meiryo UI"/>
                <a:ea typeface="Meiryo UI"/>
              </a:rPr>
              <a:t>30</a:t>
            </a:r>
            <a:r>
              <a:rPr lang="ja-JP" altLang="en-US" sz="1800" b="1">
                <a:solidFill>
                  <a:srgbClr val="FF0000"/>
                </a:solidFill>
                <a:latin typeface="Meiryo UI"/>
                <a:ea typeface="Meiryo UI"/>
              </a:rPr>
              <a:t>時間</a:t>
            </a:r>
            <a:endParaRPr lang="en-US" altLang="ja-JP" sz="1800" b="1">
              <a:solidFill>
                <a:srgbClr val="FF0000"/>
              </a:solidFill>
              <a:latin typeface="Meiryo UI"/>
              <a:ea typeface="Meiryo UI"/>
            </a:endParaRPr>
          </a:p>
        </p:txBody>
      </p:sp>
      <p:sp>
        <p:nvSpPr>
          <p:cNvPr id="12" name="四角形: 角を丸くする 11">
            <a:extLst>
              <a:ext uri="{FF2B5EF4-FFF2-40B4-BE49-F238E27FC236}">
                <a16:creationId xmlns:a16="http://schemas.microsoft.com/office/drawing/2014/main" id="{F4B9A71E-79A9-4B8C-1A09-1F096C4F39B0}"/>
              </a:ext>
            </a:extLst>
          </p:cNvPr>
          <p:cNvSpPr/>
          <p:nvPr/>
        </p:nvSpPr>
        <p:spPr>
          <a:xfrm>
            <a:off x="1835935" y="2347298"/>
            <a:ext cx="5534025" cy="2462718"/>
          </a:xfrm>
          <a:prstGeom prst="round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lumMod val="65000"/>
                  <a:lumOff val="35000"/>
                </a:schemeClr>
              </a:solidFill>
            </a:endParaRPr>
          </a:p>
        </p:txBody>
      </p:sp>
      <p:sp>
        <p:nvSpPr>
          <p:cNvPr id="4" name="TextBox 9">
            <a:extLst>
              <a:ext uri="{FF2B5EF4-FFF2-40B4-BE49-F238E27FC236}">
                <a16:creationId xmlns:a16="http://schemas.microsoft.com/office/drawing/2014/main" id="{00FAC251-6D24-8A24-7189-E0AE244D8B8E}"/>
              </a:ext>
            </a:extLst>
          </p:cNvPr>
          <p:cNvSpPr txBox="1"/>
          <p:nvPr/>
        </p:nvSpPr>
        <p:spPr>
          <a:xfrm>
            <a:off x="201655" y="279883"/>
            <a:ext cx="685687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cs typeface="Arial"/>
              </a:rPr>
              <a:t>社会保険の加入対象</a:t>
            </a:r>
            <a:endParaRPr lang="en-US" sz="2400" b="1">
              <a:solidFill>
                <a:schemeClr val="tx1">
                  <a:lumMod val="65000"/>
                  <a:lumOff val="35000"/>
                </a:schemeClr>
              </a:solidFill>
              <a:latin typeface="Meiryo UI"/>
              <a:cs typeface="Arial"/>
            </a:endParaRPr>
          </a:p>
        </p:txBody>
      </p:sp>
      <p:sp>
        <p:nvSpPr>
          <p:cNvPr id="3" name="フッター プレースホルダー 2">
            <a:extLst>
              <a:ext uri="{FF2B5EF4-FFF2-40B4-BE49-F238E27FC236}">
                <a16:creationId xmlns:a16="http://schemas.microsoft.com/office/drawing/2014/main" id="{115F0BA0-4FB8-58E4-58A1-7B25D2BE02DC}"/>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3510827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7278430C-CDF0-8210-9BBB-B649C07FB45C}"/>
              </a:ext>
            </a:extLst>
          </p:cNvPr>
          <p:cNvSpPr txBox="1"/>
          <p:nvPr/>
        </p:nvSpPr>
        <p:spPr>
          <a:xfrm>
            <a:off x="1941222" y="815889"/>
            <a:ext cx="6927574" cy="338554"/>
          </a:xfrm>
          <a:prstGeom prst="rect">
            <a:avLst/>
          </a:prstGeom>
          <a:noFill/>
        </p:spPr>
        <p:txBody>
          <a:bodyPr wrap="square" rtlCol="0">
            <a:spAutoFit/>
          </a:bodyPr>
          <a:lstStyle/>
          <a:p>
            <a:r>
              <a:rPr kumimoji="1" lang="ja-JP" altLang="en-US" sz="1600">
                <a:solidFill>
                  <a:schemeClr val="tx1">
                    <a:lumMod val="65000"/>
                    <a:lumOff val="35000"/>
                  </a:schemeClr>
                </a:solidFill>
                <a:latin typeface="+mn-ea"/>
              </a:rPr>
              <a:t> ◎パート</a:t>
            </a:r>
            <a:r>
              <a:rPr kumimoji="1" lang="en-US" altLang="ja-JP" sz="1600">
                <a:solidFill>
                  <a:schemeClr val="tx1">
                    <a:lumMod val="65000"/>
                    <a:lumOff val="35000"/>
                  </a:schemeClr>
                </a:solidFill>
                <a:latin typeface="+mn-ea"/>
              </a:rPr>
              <a:t>A</a:t>
            </a:r>
            <a:r>
              <a:rPr kumimoji="1" lang="ja-JP" altLang="en-US" sz="1600">
                <a:solidFill>
                  <a:schemeClr val="tx1">
                    <a:lumMod val="65000"/>
                    <a:lumOff val="35000"/>
                  </a:schemeClr>
                </a:solidFill>
                <a:latin typeface="+mn-ea"/>
              </a:rPr>
              <a:t>さん </a:t>
            </a:r>
            <a:r>
              <a:rPr kumimoji="1" lang="en-US" altLang="ja-JP" sz="1600">
                <a:solidFill>
                  <a:schemeClr val="tx1">
                    <a:lumMod val="65000"/>
                    <a:lumOff val="35000"/>
                  </a:schemeClr>
                </a:solidFill>
                <a:latin typeface="+mn-ea"/>
              </a:rPr>
              <a:t>(41</a:t>
            </a:r>
            <a:r>
              <a:rPr kumimoji="1" lang="ja-JP" altLang="en-US" sz="1600">
                <a:solidFill>
                  <a:schemeClr val="tx1">
                    <a:lumMod val="65000"/>
                    <a:lumOff val="35000"/>
                  </a:schemeClr>
                </a:solidFill>
                <a:latin typeface="+mn-ea"/>
              </a:rPr>
              <a:t>歳</a:t>
            </a:r>
            <a:r>
              <a:rPr kumimoji="1" lang="en-US" altLang="ja-JP" sz="1600">
                <a:solidFill>
                  <a:schemeClr val="tx1">
                    <a:lumMod val="65000"/>
                    <a:lumOff val="35000"/>
                  </a:schemeClr>
                </a:solidFill>
                <a:latin typeface="+mn-ea"/>
              </a:rPr>
              <a:t>)</a:t>
            </a:r>
            <a:r>
              <a:rPr kumimoji="1" lang="ja-JP" altLang="en-US" sz="1600">
                <a:solidFill>
                  <a:schemeClr val="tx1">
                    <a:lumMod val="65000"/>
                    <a:lumOff val="35000"/>
                  </a:schemeClr>
                </a:solidFill>
                <a:latin typeface="+mn-ea"/>
              </a:rPr>
              <a:t>　時給</a:t>
            </a:r>
            <a:r>
              <a:rPr kumimoji="1" lang="en-US" altLang="ja-JP" sz="1600">
                <a:solidFill>
                  <a:schemeClr val="tx1">
                    <a:lumMod val="65000"/>
                    <a:lumOff val="35000"/>
                  </a:schemeClr>
                </a:solidFill>
                <a:latin typeface="+mn-ea"/>
              </a:rPr>
              <a:t>1,300</a:t>
            </a:r>
            <a:r>
              <a:rPr kumimoji="1" lang="ja-JP" altLang="en-US" sz="1600">
                <a:solidFill>
                  <a:schemeClr val="tx1">
                    <a:lumMod val="65000"/>
                    <a:lumOff val="35000"/>
                  </a:schemeClr>
                </a:solidFill>
                <a:latin typeface="+mn-ea"/>
              </a:rPr>
              <a:t>円の場合　</a:t>
            </a:r>
          </a:p>
        </p:txBody>
      </p:sp>
      <p:sp>
        <p:nvSpPr>
          <p:cNvPr id="55" name="四角形: 角を丸くする 54">
            <a:extLst>
              <a:ext uri="{FF2B5EF4-FFF2-40B4-BE49-F238E27FC236}">
                <a16:creationId xmlns:a16="http://schemas.microsoft.com/office/drawing/2014/main" id="{CEB95BCC-E88F-E42B-D3EB-7C594E40010E}"/>
              </a:ext>
            </a:extLst>
          </p:cNvPr>
          <p:cNvSpPr/>
          <p:nvPr/>
        </p:nvSpPr>
        <p:spPr>
          <a:xfrm>
            <a:off x="2011779" y="2195535"/>
            <a:ext cx="2124711" cy="575065"/>
          </a:xfrm>
          <a:prstGeom prst="roundRect">
            <a:avLst/>
          </a:prstGeom>
          <a:solidFill>
            <a:srgbClr val="B4D7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lumMod val="65000"/>
                    <a:lumOff val="35000"/>
                  </a:schemeClr>
                </a:solidFill>
                <a:latin typeface="+mn-ea"/>
              </a:rPr>
              <a:t>加入後</a:t>
            </a:r>
            <a:endParaRPr kumimoji="1" lang="en-US" altLang="ja-JP" sz="1200" b="1">
              <a:solidFill>
                <a:schemeClr val="tx1">
                  <a:lumMod val="65000"/>
                  <a:lumOff val="35000"/>
                </a:schemeClr>
              </a:solidFill>
              <a:latin typeface="+mn-ea"/>
            </a:endParaRPr>
          </a:p>
          <a:p>
            <a:pPr algn="ctr"/>
            <a:r>
              <a:rPr kumimoji="1" lang="ja-JP" altLang="en-US" sz="1200" b="1">
                <a:solidFill>
                  <a:schemeClr val="tx1">
                    <a:lumMod val="65000"/>
                    <a:lumOff val="35000"/>
                  </a:schemeClr>
                </a:solidFill>
                <a:latin typeface="+mn-ea"/>
              </a:rPr>
              <a:t>週</a:t>
            </a:r>
            <a:r>
              <a:rPr kumimoji="1" lang="en-US" altLang="ja-JP" sz="1200" b="1">
                <a:solidFill>
                  <a:schemeClr val="tx1">
                    <a:lumMod val="65000"/>
                    <a:lumOff val="35000"/>
                  </a:schemeClr>
                </a:solidFill>
                <a:latin typeface="+mn-ea"/>
              </a:rPr>
              <a:t>30</a:t>
            </a:r>
            <a:r>
              <a:rPr kumimoji="1" lang="ja-JP" altLang="en-US" sz="1200" b="1">
                <a:solidFill>
                  <a:schemeClr val="tx1">
                    <a:lumMod val="65000"/>
                    <a:lumOff val="35000"/>
                  </a:schemeClr>
                </a:solidFill>
                <a:latin typeface="+mn-ea"/>
              </a:rPr>
              <a:t>時間勤務の場合</a:t>
            </a:r>
            <a:endParaRPr kumimoji="1" lang="en-US" altLang="ja-JP" sz="1200" b="1">
              <a:solidFill>
                <a:schemeClr val="tx1">
                  <a:lumMod val="65000"/>
                  <a:lumOff val="35000"/>
                </a:schemeClr>
              </a:solidFill>
              <a:latin typeface="+mn-ea"/>
            </a:endParaRPr>
          </a:p>
          <a:p>
            <a:pPr algn="ctr"/>
            <a:r>
              <a:rPr kumimoji="1" lang="ja-JP" altLang="en-US" sz="1000">
                <a:solidFill>
                  <a:schemeClr val="tx1">
                    <a:lumMod val="65000"/>
                    <a:lumOff val="35000"/>
                  </a:schemeClr>
                </a:solidFill>
                <a:latin typeface="+mn-ea"/>
              </a:rPr>
              <a:t>（</a:t>
            </a:r>
            <a:r>
              <a:rPr kumimoji="1" lang="en-US" altLang="ja-JP" sz="1000">
                <a:solidFill>
                  <a:schemeClr val="tx1">
                    <a:lumMod val="65000"/>
                    <a:lumOff val="35000"/>
                  </a:schemeClr>
                </a:solidFill>
                <a:latin typeface="+mn-ea"/>
              </a:rPr>
              <a:t>1</a:t>
            </a:r>
            <a:r>
              <a:rPr kumimoji="1" lang="ja-JP" altLang="en-US" sz="1000">
                <a:solidFill>
                  <a:schemeClr val="tx1">
                    <a:lumMod val="65000"/>
                    <a:lumOff val="35000"/>
                  </a:schemeClr>
                </a:solidFill>
                <a:latin typeface="+mn-ea"/>
              </a:rPr>
              <a:t>日</a:t>
            </a:r>
            <a:r>
              <a:rPr kumimoji="1" lang="en-US" altLang="ja-JP" sz="1000">
                <a:solidFill>
                  <a:schemeClr val="tx1">
                    <a:lumMod val="65000"/>
                    <a:lumOff val="35000"/>
                  </a:schemeClr>
                </a:solidFill>
                <a:latin typeface="+mn-ea"/>
              </a:rPr>
              <a:t>6</a:t>
            </a:r>
            <a:r>
              <a:rPr kumimoji="1" lang="ja-JP" altLang="en-US" sz="1000">
                <a:solidFill>
                  <a:schemeClr val="tx1">
                    <a:lumMod val="65000"/>
                    <a:lumOff val="35000"/>
                  </a:schemeClr>
                </a:solidFill>
                <a:latin typeface="+mn-ea"/>
              </a:rPr>
              <a:t>時間</a:t>
            </a:r>
            <a:r>
              <a:rPr kumimoji="1" lang="en-US" altLang="ja-JP" sz="1000">
                <a:solidFill>
                  <a:schemeClr val="tx1">
                    <a:lumMod val="65000"/>
                    <a:lumOff val="35000"/>
                  </a:schemeClr>
                </a:solidFill>
                <a:latin typeface="+mn-ea"/>
              </a:rPr>
              <a:t>×</a:t>
            </a:r>
            <a:r>
              <a:rPr kumimoji="1" lang="ja-JP" altLang="en-US" sz="1000">
                <a:solidFill>
                  <a:schemeClr val="tx1">
                    <a:lumMod val="65000"/>
                    <a:lumOff val="35000"/>
                  </a:schemeClr>
                </a:solidFill>
                <a:latin typeface="+mn-ea"/>
              </a:rPr>
              <a:t>週</a:t>
            </a:r>
            <a:r>
              <a:rPr kumimoji="1" lang="en-US" altLang="ja-JP" sz="1000">
                <a:solidFill>
                  <a:schemeClr val="tx1">
                    <a:lumMod val="65000"/>
                    <a:lumOff val="35000"/>
                  </a:schemeClr>
                </a:solidFill>
                <a:latin typeface="+mn-ea"/>
              </a:rPr>
              <a:t>5</a:t>
            </a:r>
            <a:r>
              <a:rPr kumimoji="1" lang="ja-JP" altLang="en-US" sz="1000">
                <a:solidFill>
                  <a:schemeClr val="tx1">
                    <a:lumMod val="65000"/>
                    <a:lumOff val="35000"/>
                  </a:schemeClr>
                </a:solidFill>
                <a:latin typeface="+mn-ea"/>
              </a:rPr>
              <a:t>日</a:t>
            </a:r>
            <a:r>
              <a:rPr kumimoji="1" lang="en-US" altLang="ja-JP" sz="1000">
                <a:solidFill>
                  <a:schemeClr val="tx1">
                    <a:lumMod val="65000"/>
                    <a:lumOff val="35000"/>
                  </a:schemeClr>
                </a:solidFill>
                <a:latin typeface="+mn-ea"/>
              </a:rPr>
              <a:t>(</a:t>
            </a:r>
            <a:r>
              <a:rPr kumimoji="1" lang="ja-JP" altLang="en-US" sz="1000">
                <a:solidFill>
                  <a:schemeClr val="tx1">
                    <a:lumMod val="65000"/>
                    <a:lumOff val="35000"/>
                  </a:schemeClr>
                </a:solidFill>
                <a:latin typeface="+mn-ea"/>
              </a:rPr>
              <a:t>月</a:t>
            </a:r>
            <a:r>
              <a:rPr kumimoji="1" lang="en-US" altLang="ja-JP" sz="1000">
                <a:solidFill>
                  <a:schemeClr val="tx1">
                    <a:lumMod val="65000"/>
                    <a:lumOff val="35000"/>
                  </a:schemeClr>
                </a:solidFill>
                <a:latin typeface="+mn-ea"/>
              </a:rPr>
              <a:t>22</a:t>
            </a:r>
            <a:r>
              <a:rPr kumimoji="1" lang="ja-JP" altLang="en-US" sz="1000">
                <a:solidFill>
                  <a:schemeClr val="tx1">
                    <a:lumMod val="65000"/>
                    <a:lumOff val="35000"/>
                  </a:schemeClr>
                </a:solidFill>
                <a:latin typeface="+mn-ea"/>
              </a:rPr>
              <a:t>日</a:t>
            </a:r>
            <a:r>
              <a:rPr kumimoji="1" lang="en-US" altLang="ja-JP" sz="1000">
                <a:solidFill>
                  <a:schemeClr val="tx1">
                    <a:lumMod val="65000"/>
                    <a:lumOff val="35000"/>
                  </a:schemeClr>
                </a:solidFill>
                <a:latin typeface="+mn-ea"/>
              </a:rPr>
              <a:t>)</a:t>
            </a:r>
            <a:r>
              <a:rPr kumimoji="1" lang="ja-JP" altLang="en-US" sz="1000">
                <a:solidFill>
                  <a:schemeClr val="tx1">
                    <a:lumMod val="65000"/>
                    <a:lumOff val="35000"/>
                  </a:schemeClr>
                </a:solidFill>
                <a:latin typeface="+mn-ea"/>
              </a:rPr>
              <a:t>）</a:t>
            </a:r>
            <a:endParaRPr kumimoji="1" lang="en-US" altLang="ja-JP" sz="1000">
              <a:solidFill>
                <a:schemeClr val="tx1">
                  <a:lumMod val="65000"/>
                  <a:lumOff val="35000"/>
                </a:schemeClr>
              </a:solidFill>
              <a:latin typeface="+mn-ea"/>
            </a:endParaRPr>
          </a:p>
        </p:txBody>
      </p:sp>
      <p:sp>
        <p:nvSpPr>
          <p:cNvPr id="73" name="二等辺三角形 72">
            <a:extLst>
              <a:ext uri="{FF2B5EF4-FFF2-40B4-BE49-F238E27FC236}">
                <a16:creationId xmlns:a16="http://schemas.microsoft.com/office/drawing/2014/main" id="{77A0F60D-8A65-B2B6-2DE2-8C9BC3E5FFC3}"/>
              </a:ext>
            </a:extLst>
          </p:cNvPr>
          <p:cNvSpPr/>
          <p:nvPr/>
        </p:nvSpPr>
        <p:spPr>
          <a:xfrm rot="5400000">
            <a:off x="1705422" y="3604120"/>
            <a:ext cx="471600" cy="141113"/>
          </a:xfrm>
          <a:prstGeom prst="triangle">
            <a:avLst>
              <a:gd name="adj" fmla="val 5000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lumMod val="65000"/>
                  <a:lumOff val="35000"/>
                </a:schemeClr>
              </a:solidFill>
            </a:endParaRPr>
          </a:p>
        </p:txBody>
      </p:sp>
      <p:graphicFrame>
        <p:nvGraphicFramePr>
          <p:cNvPr id="9" name="表 8">
            <a:extLst>
              <a:ext uri="{FF2B5EF4-FFF2-40B4-BE49-F238E27FC236}">
                <a16:creationId xmlns:a16="http://schemas.microsoft.com/office/drawing/2014/main" id="{54B253EF-7A8D-1029-F9E2-3A5CFFE963BD}"/>
              </a:ext>
            </a:extLst>
          </p:cNvPr>
          <p:cNvGraphicFramePr>
            <a:graphicFrameLocks noGrp="1"/>
          </p:cNvGraphicFramePr>
          <p:nvPr/>
        </p:nvGraphicFramePr>
        <p:xfrm>
          <a:off x="1511269" y="3015684"/>
          <a:ext cx="3125730" cy="1745378"/>
        </p:xfrm>
        <a:graphic>
          <a:graphicData uri="http://schemas.openxmlformats.org/drawingml/2006/table">
            <a:tbl>
              <a:tblPr firstRow="1" bandRow="1">
                <a:tableStyleId>{21E4AEA4-8DFA-4A89-87EB-49C32662AFE0}</a:tableStyleId>
              </a:tblPr>
              <a:tblGrid>
                <a:gridCol w="1562865">
                  <a:extLst>
                    <a:ext uri="{9D8B030D-6E8A-4147-A177-3AD203B41FA5}">
                      <a16:colId xmlns:a16="http://schemas.microsoft.com/office/drawing/2014/main" val="3692711015"/>
                    </a:ext>
                  </a:extLst>
                </a:gridCol>
                <a:gridCol w="1562865">
                  <a:extLst>
                    <a:ext uri="{9D8B030D-6E8A-4147-A177-3AD203B41FA5}">
                      <a16:colId xmlns:a16="http://schemas.microsoft.com/office/drawing/2014/main" val="1574169116"/>
                    </a:ext>
                  </a:extLst>
                </a:gridCol>
              </a:tblGrid>
              <a:tr h="317113">
                <a:tc gridSpan="2">
                  <a:txBody>
                    <a:bodyPr/>
                    <a:lstStyle/>
                    <a:p>
                      <a:pPr algn="ctr"/>
                      <a:r>
                        <a:rPr kumimoji="1" lang="ja-JP" altLang="en-US"/>
                        <a:t>年収：</a:t>
                      </a:r>
                      <a:r>
                        <a:rPr kumimoji="1" lang="en-US" altLang="ja-JP"/>
                        <a:t>2,059,200</a:t>
                      </a:r>
                      <a:r>
                        <a:rPr kumimoji="1" lang="ja-JP" altLang="en-US"/>
                        <a:t>円</a:t>
                      </a:r>
                    </a:p>
                  </a:txBody>
                  <a:tcPr>
                    <a:solidFill>
                      <a:srgbClr val="82BDBB"/>
                    </a:solidFill>
                  </a:tcPr>
                </a:tc>
                <a:tc hMerge="1">
                  <a:txBody>
                    <a:bodyPr/>
                    <a:lstStyle/>
                    <a:p>
                      <a:endParaRPr kumimoji="1" lang="ja-JP" altLang="en-US"/>
                    </a:p>
                  </a:txBody>
                  <a:tcPr/>
                </a:tc>
                <a:extLst>
                  <a:ext uri="{0D108BD9-81ED-4DB2-BD59-A6C34878D82A}">
                    <a16:rowId xmlns:a16="http://schemas.microsoft.com/office/drawing/2014/main" val="4109496692"/>
                  </a:ext>
                </a:extLst>
              </a:tr>
              <a:tr h="357452">
                <a:tc>
                  <a:txBody>
                    <a:bodyPr/>
                    <a:lstStyle/>
                    <a:p>
                      <a:r>
                        <a:rPr kumimoji="1" lang="ja-JP" altLang="en-US" sz="1400">
                          <a:solidFill>
                            <a:schemeClr val="tx1">
                              <a:lumMod val="65000"/>
                              <a:lumOff val="35000"/>
                            </a:schemeClr>
                          </a:solidFill>
                          <a:latin typeface="+mn-ea"/>
                          <a:ea typeface="+mn-ea"/>
                        </a:rPr>
                        <a:t>給与</a:t>
                      </a:r>
                    </a:p>
                  </a:txBody>
                  <a:tcPr>
                    <a:solidFill>
                      <a:srgbClr val="D8E8E7"/>
                    </a:solidFill>
                  </a:tcPr>
                </a:tc>
                <a:tc>
                  <a:txBody>
                    <a:bodyPr/>
                    <a:lstStyle/>
                    <a:p>
                      <a:r>
                        <a:rPr kumimoji="1" lang="en-US" altLang="ja-JP" sz="1400">
                          <a:solidFill>
                            <a:schemeClr val="tx1">
                              <a:lumMod val="65000"/>
                              <a:lumOff val="35000"/>
                            </a:schemeClr>
                          </a:solidFill>
                          <a:latin typeface="+mn-ea"/>
                          <a:ea typeface="+mn-ea"/>
                        </a:rPr>
                        <a:t>171,600</a:t>
                      </a:r>
                      <a:r>
                        <a:rPr kumimoji="1" lang="ja-JP" altLang="en-US" sz="1400">
                          <a:solidFill>
                            <a:schemeClr val="tx1">
                              <a:lumMod val="65000"/>
                              <a:lumOff val="35000"/>
                            </a:schemeClr>
                          </a:solidFill>
                          <a:latin typeface="+mn-ea"/>
                          <a:ea typeface="+mn-ea"/>
                        </a:rPr>
                        <a:t>円</a:t>
                      </a:r>
                    </a:p>
                  </a:txBody>
                  <a:tcPr>
                    <a:solidFill>
                      <a:srgbClr val="D8E8E7"/>
                    </a:solidFill>
                  </a:tcPr>
                </a:tc>
                <a:extLst>
                  <a:ext uri="{0D108BD9-81ED-4DB2-BD59-A6C34878D82A}">
                    <a16:rowId xmlns:a16="http://schemas.microsoft.com/office/drawing/2014/main" val="3951383490"/>
                  </a:ext>
                </a:extLst>
              </a:tr>
              <a:tr h="340722">
                <a:tc>
                  <a:txBody>
                    <a:bodyPr/>
                    <a:lstStyle/>
                    <a:p>
                      <a:r>
                        <a:rPr kumimoji="1" lang="ja-JP" altLang="en-US" sz="1400">
                          <a:solidFill>
                            <a:srgbClr val="FF0000"/>
                          </a:solidFill>
                          <a:latin typeface="+mn-ea"/>
                          <a:ea typeface="+mn-ea"/>
                        </a:rPr>
                        <a:t>社会保険料</a:t>
                      </a:r>
                    </a:p>
                  </a:txBody>
                  <a:tcPr>
                    <a:solidFill>
                      <a:srgbClr val="EDF4F3"/>
                    </a:solidFill>
                  </a:tcPr>
                </a:tc>
                <a:tc>
                  <a:txBody>
                    <a:bodyPr/>
                    <a:lstStyle/>
                    <a:p>
                      <a:r>
                        <a:rPr kumimoji="1" lang="en-US" altLang="ja-JP" sz="1400">
                          <a:solidFill>
                            <a:srgbClr val="FF0000"/>
                          </a:solidFill>
                          <a:latin typeface="+mn-ea"/>
                          <a:ea typeface="+mn-ea"/>
                        </a:rPr>
                        <a:t>25,330</a:t>
                      </a:r>
                      <a:r>
                        <a:rPr kumimoji="1" lang="ja-JP" altLang="en-US" sz="1400">
                          <a:solidFill>
                            <a:srgbClr val="FF0000"/>
                          </a:solidFill>
                          <a:latin typeface="+mn-ea"/>
                          <a:ea typeface="+mn-ea"/>
                        </a:rPr>
                        <a:t>円</a:t>
                      </a:r>
                    </a:p>
                  </a:txBody>
                  <a:tcPr>
                    <a:solidFill>
                      <a:srgbClr val="EDF4F3"/>
                    </a:solidFill>
                  </a:tcPr>
                </a:tc>
                <a:extLst>
                  <a:ext uri="{0D108BD9-81ED-4DB2-BD59-A6C34878D82A}">
                    <a16:rowId xmlns:a16="http://schemas.microsoft.com/office/drawing/2014/main" val="4081873042"/>
                  </a:ext>
                </a:extLst>
              </a:tr>
              <a:tr h="340722">
                <a:tc>
                  <a:txBody>
                    <a:bodyPr/>
                    <a:lstStyle/>
                    <a:p>
                      <a:r>
                        <a:rPr kumimoji="1" lang="ja-JP" altLang="en-US" sz="1400">
                          <a:solidFill>
                            <a:schemeClr val="tx1">
                              <a:lumMod val="65000"/>
                              <a:lumOff val="35000"/>
                            </a:schemeClr>
                          </a:solidFill>
                          <a:latin typeface="+mn-ea"/>
                          <a:ea typeface="+mn-ea"/>
                        </a:rPr>
                        <a:t>雇用保険料</a:t>
                      </a:r>
                    </a:p>
                  </a:txBody>
                  <a:tcPr>
                    <a:solidFill>
                      <a:srgbClr val="D8E8E7"/>
                    </a:solidFill>
                  </a:tcPr>
                </a:tc>
                <a:tc>
                  <a:txBody>
                    <a:bodyPr/>
                    <a:lstStyle/>
                    <a:p>
                      <a:r>
                        <a:rPr kumimoji="1" lang="en-US" altLang="ja-JP" sz="1400">
                          <a:solidFill>
                            <a:schemeClr val="tx1">
                              <a:lumMod val="65000"/>
                              <a:lumOff val="35000"/>
                            </a:schemeClr>
                          </a:solidFill>
                          <a:latin typeface="+mn-ea"/>
                          <a:ea typeface="+mn-ea"/>
                        </a:rPr>
                        <a:t>944</a:t>
                      </a:r>
                      <a:r>
                        <a:rPr kumimoji="1" lang="ja-JP" altLang="en-US" sz="1400">
                          <a:solidFill>
                            <a:schemeClr val="tx1">
                              <a:lumMod val="65000"/>
                              <a:lumOff val="35000"/>
                            </a:schemeClr>
                          </a:solidFill>
                          <a:latin typeface="+mn-ea"/>
                          <a:ea typeface="+mn-ea"/>
                        </a:rPr>
                        <a:t>円</a:t>
                      </a:r>
                    </a:p>
                  </a:txBody>
                  <a:tcPr>
                    <a:solidFill>
                      <a:srgbClr val="D8E8E7"/>
                    </a:solidFill>
                  </a:tcPr>
                </a:tc>
                <a:extLst>
                  <a:ext uri="{0D108BD9-81ED-4DB2-BD59-A6C34878D82A}">
                    <a16:rowId xmlns:a16="http://schemas.microsoft.com/office/drawing/2014/main" val="1533721573"/>
                  </a:ext>
                </a:extLst>
              </a:tr>
              <a:tr h="340722">
                <a:tc>
                  <a:txBody>
                    <a:bodyPr/>
                    <a:lstStyle/>
                    <a:p>
                      <a:r>
                        <a:rPr kumimoji="1" lang="ja-JP" altLang="en-US" sz="1400">
                          <a:solidFill>
                            <a:schemeClr val="tx1">
                              <a:lumMod val="65000"/>
                              <a:lumOff val="35000"/>
                            </a:schemeClr>
                          </a:solidFill>
                          <a:latin typeface="+mn-ea"/>
                          <a:ea typeface="+mn-ea"/>
                        </a:rPr>
                        <a:t>手取り</a:t>
                      </a:r>
                    </a:p>
                  </a:txBody>
                  <a:tcPr>
                    <a:solidFill>
                      <a:srgbClr val="EDF4F3"/>
                    </a:solidFill>
                  </a:tcPr>
                </a:tc>
                <a:tc>
                  <a:txBody>
                    <a:bodyPr/>
                    <a:lstStyle/>
                    <a:p>
                      <a:r>
                        <a:rPr kumimoji="1" lang="en-US" altLang="ja-JP" sz="1400">
                          <a:solidFill>
                            <a:schemeClr val="tx1">
                              <a:lumMod val="65000"/>
                              <a:lumOff val="35000"/>
                            </a:schemeClr>
                          </a:solidFill>
                          <a:latin typeface="+mn-ea"/>
                          <a:ea typeface="+mn-ea"/>
                        </a:rPr>
                        <a:t>145,326</a:t>
                      </a:r>
                      <a:r>
                        <a:rPr kumimoji="1" lang="ja-JP" altLang="en-US" sz="1400">
                          <a:solidFill>
                            <a:schemeClr val="tx1">
                              <a:lumMod val="65000"/>
                              <a:lumOff val="35000"/>
                            </a:schemeClr>
                          </a:solidFill>
                          <a:latin typeface="+mn-ea"/>
                          <a:ea typeface="+mn-ea"/>
                        </a:rPr>
                        <a:t>円</a:t>
                      </a:r>
                    </a:p>
                  </a:txBody>
                  <a:tcPr>
                    <a:solidFill>
                      <a:srgbClr val="EDF4F3"/>
                    </a:solidFill>
                  </a:tcPr>
                </a:tc>
                <a:extLst>
                  <a:ext uri="{0D108BD9-81ED-4DB2-BD59-A6C34878D82A}">
                    <a16:rowId xmlns:a16="http://schemas.microsoft.com/office/drawing/2014/main" val="4097203830"/>
                  </a:ext>
                </a:extLst>
              </a:tr>
            </a:tbl>
          </a:graphicData>
        </a:graphic>
      </p:graphicFrame>
      <p:sp>
        <p:nvSpPr>
          <p:cNvPr id="2" name="テキスト ボックス 1">
            <a:extLst>
              <a:ext uri="{FF2B5EF4-FFF2-40B4-BE49-F238E27FC236}">
                <a16:creationId xmlns:a16="http://schemas.microsoft.com/office/drawing/2014/main" id="{1FE2106C-BD0F-0D79-E0C5-659F8D3722C9}"/>
              </a:ext>
            </a:extLst>
          </p:cNvPr>
          <p:cNvSpPr txBox="1"/>
          <p:nvPr/>
        </p:nvSpPr>
        <p:spPr>
          <a:xfrm>
            <a:off x="4605907" y="6071679"/>
            <a:ext cx="3401112" cy="461665"/>
          </a:xfrm>
          <a:prstGeom prst="rect">
            <a:avLst/>
          </a:prstGeom>
          <a:noFill/>
        </p:spPr>
        <p:txBody>
          <a:bodyPr wrap="square">
            <a:spAutoFit/>
          </a:bodyPr>
          <a:lstStyle/>
          <a:p>
            <a:r>
              <a:rPr lang="ja-JP" altLang="en-US" sz="800" dirty="0">
                <a:solidFill>
                  <a:schemeClr val="tx1">
                    <a:lumMod val="65000"/>
                    <a:lumOff val="35000"/>
                  </a:schemeClr>
                </a:solidFill>
                <a:latin typeface="+mn-ea"/>
              </a:rPr>
              <a:t>出典：全国健康保険協会</a:t>
            </a:r>
            <a:endParaRPr lang="en-US" altLang="ja-JP" sz="800" dirty="0">
              <a:solidFill>
                <a:schemeClr val="tx1">
                  <a:lumMod val="65000"/>
                  <a:lumOff val="35000"/>
                </a:schemeClr>
              </a:solidFill>
              <a:latin typeface="+mn-ea"/>
            </a:endParaRPr>
          </a:p>
          <a:p>
            <a:r>
              <a:rPr lang="ja-JP" altLang="en-US" sz="800" dirty="0">
                <a:solidFill>
                  <a:schemeClr val="tx1">
                    <a:lumMod val="65000"/>
                    <a:lumOff val="35000"/>
                  </a:schemeClr>
                </a:solidFill>
                <a:latin typeface="+mn-ea"/>
              </a:rPr>
              <a:t>令和</a:t>
            </a:r>
            <a:r>
              <a:rPr lang="en-US" altLang="ja-JP" sz="800" dirty="0">
                <a:solidFill>
                  <a:schemeClr val="tx1">
                    <a:lumMod val="65000"/>
                    <a:lumOff val="35000"/>
                  </a:schemeClr>
                </a:solidFill>
                <a:latin typeface="+mn-ea"/>
              </a:rPr>
              <a:t>7</a:t>
            </a:r>
            <a:r>
              <a:rPr lang="ja-JP" altLang="en-US" sz="800" dirty="0">
                <a:solidFill>
                  <a:schemeClr val="tx1">
                    <a:lumMod val="65000"/>
                    <a:lumOff val="35000"/>
                  </a:schemeClr>
                </a:solidFill>
                <a:latin typeface="+mn-ea"/>
              </a:rPr>
              <a:t>年</a:t>
            </a:r>
            <a:r>
              <a:rPr lang="en-US" altLang="ja-JP" sz="800" dirty="0">
                <a:solidFill>
                  <a:schemeClr val="tx1">
                    <a:lumMod val="65000"/>
                    <a:lumOff val="35000"/>
                  </a:schemeClr>
                </a:solidFill>
                <a:latin typeface="+mn-ea"/>
              </a:rPr>
              <a:t>3</a:t>
            </a:r>
            <a:r>
              <a:rPr lang="ja-JP" altLang="en-US" sz="800" dirty="0">
                <a:solidFill>
                  <a:schemeClr val="tx1">
                    <a:lumMod val="65000"/>
                    <a:lumOff val="35000"/>
                  </a:schemeClr>
                </a:solidFill>
                <a:latin typeface="+mn-ea"/>
              </a:rPr>
              <a:t>月分（</a:t>
            </a:r>
            <a:r>
              <a:rPr lang="en-US" altLang="ja-JP" sz="800" dirty="0">
                <a:solidFill>
                  <a:schemeClr val="tx1">
                    <a:lumMod val="65000"/>
                    <a:lumOff val="35000"/>
                  </a:schemeClr>
                </a:solidFill>
                <a:latin typeface="+mn-ea"/>
              </a:rPr>
              <a:t>4</a:t>
            </a:r>
            <a:r>
              <a:rPr lang="ja-JP" altLang="en-US" sz="800" dirty="0">
                <a:solidFill>
                  <a:schemeClr val="tx1">
                    <a:lumMod val="65000"/>
                    <a:lumOff val="35000"/>
                  </a:schemeClr>
                </a:solidFill>
                <a:latin typeface="+mn-ea"/>
              </a:rPr>
              <a:t>月納付分）からの健康保険・厚生年金保険の保険料額表</a:t>
            </a:r>
            <a:endParaRPr lang="en-US" altLang="ja-JP" sz="800" dirty="0">
              <a:solidFill>
                <a:schemeClr val="tx1">
                  <a:lumMod val="65000"/>
                  <a:lumOff val="35000"/>
                </a:schemeClr>
              </a:solidFill>
              <a:latin typeface="+mn-ea"/>
              <a:hlinkClick r:id="rId3">
                <a:extLst>
                  <a:ext uri="{A12FA001-AC4F-418D-AE19-62706E023703}">
                    <ahyp:hlinkClr xmlns:ahyp="http://schemas.microsoft.com/office/drawing/2018/hyperlinkcolor" val="tx"/>
                  </a:ext>
                </a:extLst>
              </a:hlinkClick>
            </a:endParaRPr>
          </a:p>
          <a:p>
            <a:r>
              <a:rPr lang="en-US" altLang="ja-JP" sz="800" dirty="0">
                <a:solidFill>
                  <a:schemeClr val="tx1">
                    <a:lumMod val="65000"/>
                    <a:lumOff val="35000"/>
                  </a:schemeClr>
                </a:solidFill>
                <a:latin typeface="+mn-ea"/>
                <a:hlinkClick r:id="rId3">
                  <a:extLst>
                    <a:ext uri="{A12FA001-AC4F-418D-AE19-62706E023703}">
                      <ahyp:hlinkClr xmlns:ahyp="http://schemas.microsoft.com/office/drawing/2018/hyperlinkcolor" val="tx"/>
                    </a:ext>
                  </a:extLst>
                </a:hlinkClick>
              </a:rPr>
              <a:t>250120_kenpo_</a:t>
            </a:r>
            <a:r>
              <a:rPr lang="ja-JP" altLang="en-US" sz="800" dirty="0">
                <a:solidFill>
                  <a:schemeClr val="tx1">
                    <a:lumMod val="65000"/>
                    <a:lumOff val="35000"/>
                  </a:schemeClr>
                </a:solidFill>
                <a:latin typeface="+mn-ea"/>
                <a:hlinkClick r:id="rId3">
                  <a:extLst>
                    <a:ext uri="{A12FA001-AC4F-418D-AE19-62706E023703}">
                      <ahyp:hlinkClr xmlns:ahyp="http://schemas.microsoft.com/office/drawing/2018/hyperlinkcolor" val="tx"/>
                    </a:ext>
                  </a:extLst>
                </a:hlinkClick>
              </a:rPr>
              <a:t>保険料率</a:t>
            </a:r>
            <a:r>
              <a:rPr lang="en-US" altLang="ja-JP" sz="800" dirty="0">
                <a:solidFill>
                  <a:schemeClr val="tx1">
                    <a:lumMod val="65000"/>
                    <a:lumOff val="35000"/>
                  </a:schemeClr>
                </a:solidFill>
                <a:latin typeface="+mn-ea"/>
                <a:hlinkClick r:id="rId3">
                  <a:extLst>
                    <a:ext uri="{A12FA001-AC4F-418D-AE19-62706E023703}">
                      <ahyp:hlinkClr xmlns:ahyp="http://schemas.microsoft.com/office/drawing/2018/hyperlinkcolor" val="tx"/>
                    </a:ext>
                  </a:extLst>
                </a:hlinkClick>
              </a:rPr>
              <a:t>_graphic_leaflet_tokyo_ol_H4</a:t>
            </a:r>
            <a:endParaRPr lang="ja-JP" altLang="en-US" sz="800" dirty="0">
              <a:solidFill>
                <a:schemeClr val="tx1">
                  <a:lumMod val="65000"/>
                  <a:lumOff val="35000"/>
                </a:schemeClr>
              </a:solidFill>
              <a:latin typeface="+mn-ea"/>
            </a:endParaRPr>
          </a:p>
        </p:txBody>
      </p:sp>
      <p:sp>
        <p:nvSpPr>
          <p:cNvPr id="29" name="スライド番号プレースホルダー 1">
            <a:extLst>
              <a:ext uri="{FF2B5EF4-FFF2-40B4-BE49-F238E27FC236}">
                <a16:creationId xmlns:a16="http://schemas.microsoft.com/office/drawing/2014/main" id="{836D164C-E089-2994-8ADF-5D7368A370B1}"/>
              </a:ext>
            </a:extLst>
          </p:cNvPr>
          <p:cNvSpPr>
            <a:spLocks noGrp="1"/>
          </p:cNvSpPr>
          <p:nvPr>
            <p:ph type="sldNum" sz="quarter" idx="12"/>
          </p:nvPr>
        </p:nvSpPr>
        <p:spPr>
          <a:xfrm>
            <a:off x="6457950" y="6356351"/>
            <a:ext cx="2057400" cy="365125"/>
          </a:xfrm>
        </p:spPr>
        <p:txBody>
          <a:bodyPr/>
          <a:lstStyle/>
          <a:p>
            <a:fld id="{422370FC-A2B2-4EC9-8634-567F29442690}" type="slidenum">
              <a:rPr kumimoji="1" lang="ja-JP" altLang="en-US" smtClean="0"/>
              <a:t>7</a:t>
            </a:fld>
            <a:endParaRPr kumimoji="1" lang="ja-JP" altLang="en-US" dirty="0"/>
          </a:p>
        </p:txBody>
      </p:sp>
      <p:pic>
        <p:nvPicPr>
          <p:cNvPr id="30" name="Picture 4" descr="なでしこ銘柄とは？選定方法や2022年の企業一覧、メリット・デメリットを解説 | MONEYIZM">
            <a:extLst>
              <a:ext uri="{FF2B5EF4-FFF2-40B4-BE49-F238E27FC236}">
                <a16:creationId xmlns:a16="http://schemas.microsoft.com/office/drawing/2014/main" id="{7FC3FE70-F4D6-86AE-1462-3DA1C87A136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a:stretch/>
        </p:blipFill>
        <p:spPr bwMode="auto">
          <a:xfrm>
            <a:off x="590970" y="745790"/>
            <a:ext cx="1209428" cy="1137876"/>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8A81C835-B9EB-CE3C-3673-A31FF7A34B01}"/>
              </a:ext>
            </a:extLst>
          </p:cNvPr>
          <p:cNvSpPr txBox="1"/>
          <p:nvPr/>
        </p:nvSpPr>
        <p:spPr>
          <a:xfrm>
            <a:off x="1972422" y="1112975"/>
            <a:ext cx="6480336" cy="830997"/>
          </a:xfrm>
          <a:prstGeom prst="rect">
            <a:avLst/>
          </a:prstGeom>
          <a:noFill/>
        </p:spPr>
        <p:txBody>
          <a:bodyPr wrap="square">
            <a:spAutoFit/>
          </a:bodyPr>
          <a:lstStyle/>
          <a:p>
            <a:r>
              <a:rPr kumimoji="1" lang="ja-JP" altLang="en-US" sz="1600">
                <a:solidFill>
                  <a:schemeClr val="tx1">
                    <a:lumMod val="65000"/>
                    <a:lumOff val="35000"/>
                  </a:schemeClr>
                </a:solidFill>
                <a:latin typeface="+mj-ea"/>
                <a:ea typeface="+mj-ea"/>
              </a:rPr>
              <a:t>現在は、夫の扶養枠内にて、週</a:t>
            </a:r>
            <a:r>
              <a:rPr kumimoji="1" lang="en-US" altLang="ja-JP" sz="1600">
                <a:solidFill>
                  <a:schemeClr val="tx1">
                    <a:lumMod val="65000"/>
                    <a:lumOff val="35000"/>
                  </a:schemeClr>
                </a:solidFill>
                <a:latin typeface="+mj-ea"/>
                <a:ea typeface="+mj-ea"/>
              </a:rPr>
              <a:t>18</a:t>
            </a:r>
            <a:r>
              <a:rPr kumimoji="1" lang="ja-JP" altLang="en-US" sz="1600">
                <a:solidFill>
                  <a:schemeClr val="tx1">
                    <a:lumMod val="65000"/>
                    <a:lumOff val="35000"/>
                  </a:schemeClr>
                </a:solidFill>
                <a:latin typeface="+mj-ea"/>
                <a:ea typeface="+mj-ea"/>
              </a:rPr>
              <a:t>時間で勤務中です。</a:t>
            </a:r>
          </a:p>
          <a:p>
            <a:r>
              <a:rPr kumimoji="1" lang="ja-JP" altLang="en-US" sz="1600">
                <a:solidFill>
                  <a:schemeClr val="tx1">
                    <a:lumMod val="65000"/>
                    <a:lumOff val="35000"/>
                  </a:schemeClr>
                </a:solidFill>
                <a:latin typeface="+mj-ea"/>
                <a:ea typeface="+mj-ea"/>
              </a:rPr>
              <a:t>週に</a:t>
            </a:r>
            <a:r>
              <a:rPr kumimoji="1" lang="en-US" altLang="ja-JP" sz="1600">
                <a:solidFill>
                  <a:schemeClr val="tx1">
                    <a:lumMod val="65000"/>
                    <a:lumOff val="35000"/>
                  </a:schemeClr>
                </a:solidFill>
                <a:latin typeface="+mj-ea"/>
                <a:ea typeface="+mj-ea"/>
              </a:rPr>
              <a:t>30</a:t>
            </a:r>
            <a:r>
              <a:rPr kumimoji="1" lang="ja-JP" altLang="en-US" sz="1600">
                <a:solidFill>
                  <a:schemeClr val="tx1">
                    <a:lumMod val="65000"/>
                    <a:lumOff val="35000"/>
                  </a:schemeClr>
                </a:solidFill>
                <a:latin typeface="+mj-ea"/>
                <a:ea typeface="+mj-ea"/>
              </a:rPr>
              <a:t>時間まで勤務時間を増やして社会保険に加入した場合、</a:t>
            </a:r>
            <a:endParaRPr kumimoji="1" lang="en-US" altLang="ja-JP" sz="1600">
              <a:solidFill>
                <a:schemeClr val="tx1">
                  <a:lumMod val="65000"/>
                  <a:lumOff val="35000"/>
                </a:schemeClr>
              </a:solidFill>
              <a:latin typeface="+mj-ea"/>
              <a:ea typeface="+mj-ea"/>
            </a:endParaRPr>
          </a:p>
          <a:p>
            <a:r>
              <a:rPr kumimoji="1" lang="ja-JP" altLang="en-US" sz="1600">
                <a:solidFill>
                  <a:schemeClr val="tx1">
                    <a:lumMod val="65000"/>
                    <a:lumOff val="35000"/>
                  </a:schemeClr>
                </a:solidFill>
                <a:latin typeface="+mj-ea"/>
                <a:ea typeface="+mj-ea"/>
              </a:rPr>
              <a:t>自分の手取り額はどのような影響を受ける？</a:t>
            </a:r>
            <a:endParaRPr kumimoji="1" lang="en-US" altLang="ja-JP" sz="1600">
              <a:solidFill>
                <a:schemeClr val="tx1">
                  <a:lumMod val="65000"/>
                  <a:lumOff val="35000"/>
                </a:schemeClr>
              </a:solidFill>
              <a:latin typeface="+mj-ea"/>
              <a:ea typeface="+mj-ea"/>
            </a:endParaRPr>
          </a:p>
        </p:txBody>
      </p:sp>
      <p:sp>
        <p:nvSpPr>
          <p:cNvPr id="8" name="四角形: 角を丸くする 7">
            <a:extLst>
              <a:ext uri="{FF2B5EF4-FFF2-40B4-BE49-F238E27FC236}">
                <a16:creationId xmlns:a16="http://schemas.microsoft.com/office/drawing/2014/main" id="{B811E857-3532-4484-0BF7-2AFD366EF5D8}"/>
              </a:ext>
            </a:extLst>
          </p:cNvPr>
          <p:cNvSpPr/>
          <p:nvPr/>
        </p:nvSpPr>
        <p:spPr>
          <a:xfrm>
            <a:off x="1511269" y="3683531"/>
            <a:ext cx="3125730" cy="443583"/>
          </a:xfrm>
          <a:prstGeom prst="roundRect">
            <a:avLst/>
          </a:prstGeom>
          <a:solidFill>
            <a:srgbClr val="FFC000">
              <a:alpha val="2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lumMod val="65000"/>
                  <a:lumOff val="35000"/>
                </a:schemeClr>
              </a:solidFill>
            </a:endParaRPr>
          </a:p>
        </p:txBody>
      </p:sp>
      <p:sp>
        <p:nvSpPr>
          <p:cNvPr id="11" name="二等辺三角形 10">
            <a:extLst>
              <a:ext uri="{FF2B5EF4-FFF2-40B4-BE49-F238E27FC236}">
                <a16:creationId xmlns:a16="http://schemas.microsoft.com/office/drawing/2014/main" id="{3C4CC0E3-BBB1-10B7-1FE6-4522D4BD4663}"/>
              </a:ext>
            </a:extLst>
          </p:cNvPr>
          <p:cNvSpPr/>
          <p:nvPr/>
        </p:nvSpPr>
        <p:spPr>
          <a:xfrm rot="5400000">
            <a:off x="4701792" y="3788340"/>
            <a:ext cx="443583" cy="233965"/>
          </a:xfrm>
          <a:prstGeom prst="triangle">
            <a:avLst>
              <a:gd name="adj" fmla="val 5000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lumMod val="65000"/>
                  <a:lumOff val="35000"/>
                </a:schemeClr>
              </a:solidFill>
            </a:endParaRPr>
          </a:p>
        </p:txBody>
      </p:sp>
      <p:pic>
        <p:nvPicPr>
          <p:cNvPr id="12" name="図 11">
            <a:extLst>
              <a:ext uri="{FF2B5EF4-FFF2-40B4-BE49-F238E27FC236}">
                <a16:creationId xmlns:a16="http://schemas.microsoft.com/office/drawing/2014/main" id="{E061BDD5-2D23-536F-069D-6CE9EEF01382}"/>
              </a:ext>
            </a:extLst>
          </p:cNvPr>
          <p:cNvPicPr>
            <a:picLocks noChangeAspect="1"/>
          </p:cNvPicPr>
          <p:nvPr/>
        </p:nvPicPr>
        <p:blipFill>
          <a:blip r:embed="rId5">
            <a:duotone>
              <a:schemeClr val="bg2">
                <a:shade val="45000"/>
                <a:satMod val="135000"/>
              </a:schemeClr>
              <a:prstClr val="white"/>
            </a:duotone>
          </a:blip>
          <a:stretch>
            <a:fillRect/>
          </a:stretch>
        </p:blipFill>
        <p:spPr>
          <a:xfrm>
            <a:off x="5784185" y="3780318"/>
            <a:ext cx="1123345" cy="1002848"/>
          </a:xfrm>
          <a:prstGeom prst="rect">
            <a:avLst/>
          </a:prstGeom>
        </p:spPr>
      </p:pic>
      <p:sp>
        <p:nvSpPr>
          <p:cNvPr id="15" name="四角形: 角を丸くする 14">
            <a:extLst>
              <a:ext uri="{FF2B5EF4-FFF2-40B4-BE49-F238E27FC236}">
                <a16:creationId xmlns:a16="http://schemas.microsoft.com/office/drawing/2014/main" id="{D5AEB87D-71E3-0BEE-D46E-961093149848}"/>
              </a:ext>
            </a:extLst>
          </p:cNvPr>
          <p:cNvSpPr/>
          <p:nvPr/>
        </p:nvSpPr>
        <p:spPr>
          <a:xfrm>
            <a:off x="5286836" y="2861145"/>
            <a:ext cx="2267737" cy="849801"/>
          </a:xfrm>
          <a:prstGeom prst="roundRect">
            <a:avLst/>
          </a:prstGeom>
          <a:solidFill>
            <a:srgbClr val="FFC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bg1"/>
                </a:solidFill>
              </a:rPr>
              <a:t>社会保険料の負担分を新設する手当で緩和！</a:t>
            </a:r>
          </a:p>
        </p:txBody>
      </p:sp>
      <p:sp>
        <p:nvSpPr>
          <p:cNvPr id="21" name="吹き出し: 角を丸めた四角形 20">
            <a:extLst>
              <a:ext uri="{FF2B5EF4-FFF2-40B4-BE49-F238E27FC236}">
                <a16:creationId xmlns:a16="http://schemas.microsoft.com/office/drawing/2014/main" id="{885AC7B5-3E11-EA0D-F097-891716595617}"/>
              </a:ext>
            </a:extLst>
          </p:cNvPr>
          <p:cNvSpPr/>
          <p:nvPr/>
        </p:nvSpPr>
        <p:spPr>
          <a:xfrm>
            <a:off x="674603" y="5192309"/>
            <a:ext cx="6652172" cy="849802"/>
          </a:xfrm>
          <a:prstGeom prst="wedgeRoundRectCallout">
            <a:avLst>
              <a:gd name="adj1" fmla="val 55930"/>
              <a:gd name="adj2" fmla="val 29456"/>
              <a:gd name="adj3" fmla="val 16667"/>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lumMod val="65000"/>
                    <a:lumOff val="35000"/>
                  </a:schemeClr>
                </a:solidFill>
              </a:rPr>
              <a:t>社会保険に加入すると、保険料の分だけ手取り収入が減ってしまうことがありますが、今回新設する手当により、その負担分を軽減できるようにします！</a:t>
            </a:r>
            <a:endParaRPr kumimoji="1" lang="en-US" altLang="ja-JP" sz="1600" b="1">
              <a:solidFill>
                <a:schemeClr val="tx1">
                  <a:lumMod val="65000"/>
                  <a:lumOff val="35000"/>
                </a:schemeClr>
              </a:solidFill>
            </a:endParaRPr>
          </a:p>
        </p:txBody>
      </p:sp>
      <p:pic>
        <p:nvPicPr>
          <p:cNvPr id="25" name="図 24">
            <a:extLst>
              <a:ext uri="{FF2B5EF4-FFF2-40B4-BE49-F238E27FC236}">
                <a16:creationId xmlns:a16="http://schemas.microsoft.com/office/drawing/2014/main" id="{AFD31852-7C79-8963-8481-E06EF56554B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29749" y="5188149"/>
            <a:ext cx="1215386" cy="1215386"/>
          </a:xfrm>
          <a:prstGeom prst="rect">
            <a:avLst/>
          </a:prstGeom>
        </p:spPr>
      </p:pic>
      <p:sp>
        <p:nvSpPr>
          <p:cNvPr id="31" name="テキスト ボックス 30">
            <a:extLst>
              <a:ext uri="{FF2B5EF4-FFF2-40B4-BE49-F238E27FC236}">
                <a16:creationId xmlns:a16="http://schemas.microsoft.com/office/drawing/2014/main" id="{26F2F447-8AD8-F18D-00A5-FA3EDB9C98CF}"/>
              </a:ext>
            </a:extLst>
          </p:cNvPr>
          <p:cNvSpPr txBox="1"/>
          <p:nvPr/>
        </p:nvSpPr>
        <p:spPr>
          <a:xfrm>
            <a:off x="1511269" y="4774982"/>
            <a:ext cx="4620806" cy="276999"/>
          </a:xfrm>
          <a:prstGeom prst="rect">
            <a:avLst/>
          </a:prstGeom>
          <a:noFill/>
        </p:spPr>
        <p:txBody>
          <a:bodyPr wrap="square" rtlCol="0">
            <a:spAutoFit/>
          </a:bodyPr>
          <a:lstStyle/>
          <a:p>
            <a:r>
              <a:rPr kumimoji="1" lang="en-US" altLang="ja-JP" sz="1200">
                <a:solidFill>
                  <a:schemeClr val="tx1">
                    <a:lumMod val="65000"/>
                    <a:lumOff val="35000"/>
                  </a:schemeClr>
                </a:solidFill>
              </a:rPr>
              <a:t>※40</a:t>
            </a:r>
            <a:r>
              <a:rPr kumimoji="1" lang="ja-JP" altLang="en-US" sz="1200">
                <a:solidFill>
                  <a:schemeClr val="tx1">
                    <a:lumMod val="65000"/>
                    <a:lumOff val="35000"/>
                  </a:schemeClr>
                </a:solidFill>
              </a:rPr>
              <a:t>歳から</a:t>
            </a:r>
            <a:r>
              <a:rPr kumimoji="1" lang="en-US" altLang="ja-JP" sz="1200">
                <a:solidFill>
                  <a:schemeClr val="tx1">
                    <a:lumMod val="65000"/>
                    <a:lumOff val="35000"/>
                  </a:schemeClr>
                </a:solidFill>
              </a:rPr>
              <a:t>65</a:t>
            </a:r>
            <a:r>
              <a:rPr kumimoji="1" lang="ja-JP" altLang="en-US" sz="1200">
                <a:solidFill>
                  <a:schemeClr val="tx1">
                    <a:lumMod val="65000"/>
                    <a:lumOff val="35000"/>
                  </a:schemeClr>
                </a:solidFill>
              </a:rPr>
              <a:t>歳までの方は、社会保険料に介護保険料が含まれます。</a:t>
            </a:r>
          </a:p>
        </p:txBody>
      </p:sp>
      <p:sp>
        <p:nvSpPr>
          <p:cNvPr id="5" name="TextBox 9">
            <a:extLst>
              <a:ext uri="{FF2B5EF4-FFF2-40B4-BE49-F238E27FC236}">
                <a16:creationId xmlns:a16="http://schemas.microsoft.com/office/drawing/2014/main" id="{8127CFC6-8E7F-8F8F-1385-39898AF01B0A}"/>
              </a:ext>
            </a:extLst>
          </p:cNvPr>
          <p:cNvSpPr txBox="1"/>
          <p:nvPr/>
        </p:nvSpPr>
        <p:spPr>
          <a:xfrm>
            <a:off x="201655" y="279883"/>
            <a:ext cx="685687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cs typeface="Arial"/>
              </a:rPr>
              <a:t>社会保険加入時の手取り額のイメージ</a:t>
            </a:r>
            <a:endParaRPr lang="en-US" sz="2400" b="1" dirty="0">
              <a:solidFill>
                <a:schemeClr val="tx1">
                  <a:lumMod val="65000"/>
                  <a:lumOff val="35000"/>
                </a:schemeClr>
              </a:solidFill>
              <a:latin typeface="Meiryo UI"/>
              <a:cs typeface="Arial"/>
            </a:endParaRPr>
          </a:p>
        </p:txBody>
      </p:sp>
      <p:sp>
        <p:nvSpPr>
          <p:cNvPr id="3" name="フッター プレースホルダー 2">
            <a:extLst>
              <a:ext uri="{FF2B5EF4-FFF2-40B4-BE49-F238E27FC236}">
                <a16:creationId xmlns:a16="http://schemas.microsoft.com/office/drawing/2014/main" id="{7BD4B7BF-0B17-0240-0C2F-164A2A098D88}"/>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1185273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E5B46DC-88B7-CA0D-3DCB-8948EF1AEFBE}"/>
              </a:ext>
            </a:extLst>
          </p:cNvPr>
          <p:cNvSpPr>
            <a:spLocks noGrp="1"/>
          </p:cNvSpPr>
          <p:nvPr>
            <p:ph type="sldNum" sz="quarter" idx="12"/>
          </p:nvPr>
        </p:nvSpPr>
        <p:spPr>
          <a:xfrm>
            <a:off x="6582487" y="6451797"/>
            <a:ext cx="2057400" cy="365125"/>
          </a:xfrm>
        </p:spPr>
        <p:txBody>
          <a:bodyPr/>
          <a:lstStyle/>
          <a:p>
            <a:fld id="{422370FC-A2B2-4EC9-8634-567F29442690}" type="slidenum">
              <a:rPr kumimoji="1" lang="ja-JP" altLang="en-US" smtClean="0"/>
              <a:t>8</a:t>
            </a:fld>
            <a:endParaRPr kumimoji="1" lang="ja-JP" altLang="en-US"/>
          </a:p>
        </p:txBody>
      </p:sp>
      <p:pic>
        <p:nvPicPr>
          <p:cNvPr id="37" name="図 36">
            <a:extLst>
              <a:ext uri="{FF2B5EF4-FFF2-40B4-BE49-F238E27FC236}">
                <a16:creationId xmlns:a16="http://schemas.microsoft.com/office/drawing/2014/main" id="{3954E734-A915-290B-B60F-446AC047F17D}"/>
              </a:ext>
            </a:extLst>
          </p:cNvPr>
          <p:cNvPicPr>
            <a:picLocks noChangeAspect="1"/>
          </p:cNvPicPr>
          <p:nvPr/>
        </p:nvPicPr>
        <p:blipFill>
          <a:blip r:embed="rId3"/>
          <a:srcRect t="64892" r="1536" b="1325"/>
          <a:stretch/>
        </p:blipFill>
        <p:spPr>
          <a:xfrm>
            <a:off x="483336" y="3606800"/>
            <a:ext cx="6600857" cy="1127735"/>
          </a:xfrm>
          <a:prstGeom prst="rect">
            <a:avLst/>
          </a:prstGeom>
        </p:spPr>
      </p:pic>
      <p:sp>
        <p:nvSpPr>
          <p:cNvPr id="4" name="テキスト ボックス 3">
            <a:extLst>
              <a:ext uri="{FF2B5EF4-FFF2-40B4-BE49-F238E27FC236}">
                <a16:creationId xmlns:a16="http://schemas.microsoft.com/office/drawing/2014/main" id="{AECF0402-B129-655C-8F8B-C379D72A00D0}"/>
              </a:ext>
            </a:extLst>
          </p:cNvPr>
          <p:cNvSpPr txBox="1"/>
          <p:nvPr/>
        </p:nvSpPr>
        <p:spPr>
          <a:xfrm>
            <a:off x="464285" y="4787096"/>
            <a:ext cx="8446125" cy="419904"/>
          </a:xfrm>
          <a:prstGeom prst="rect">
            <a:avLst/>
          </a:prstGeom>
          <a:noFill/>
        </p:spPr>
        <p:txBody>
          <a:bodyPr wrap="square" rtlCol="0">
            <a:spAutoFit/>
          </a:bodyPr>
          <a:lstStyle/>
          <a:p>
            <a:r>
              <a:rPr kumimoji="1" lang="en-US" altLang="ja-JP" sz="1050">
                <a:solidFill>
                  <a:schemeClr val="tx1">
                    <a:lumMod val="65000"/>
                    <a:lumOff val="35000"/>
                  </a:schemeClr>
                </a:solidFill>
              </a:rPr>
              <a:t>※40</a:t>
            </a:r>
            <a:r>
              <a:rPr kumimoji="1" lang="ja-JP" altLang="en-US" sz="1050">
                <a:solidFill>
                  <a:schemeClr val="tx1">
                    <a:lumMod val="65000"/>
                    <a:lumOff val="35000"/>
                  </a:schemeClr>
                </a:solidFill>
              </a:rPr>
              <a:t>歳以上の従業員には介護保険料の負担も発生します。</a:t>
            </a:r>
            <a:endParaRPr kumimoji="1" lang="en-US" altLang="ja-JP" sz="1050">
              <a:solidFill>
                <a:schemeClr val="tx1">
                  <a:lumMod val="65000"/>
                  <a:lumOff val="35000"/>
                </a:schemeClr>
              </a:solidFill>
            </a:endParaRPr>
          </a:p>
          <a:p>
            <a:r>
              <a:rPr kumimoji="1" lang="ja-JP" altLang="en-US" sz="1050">
                <a:solidFill>
                  <a:schemeClr val="tx1">
                    <a:lumMod val="65000"/>
                    <a:lumOff val="35000"/>
                  </a:schemeClr>
                </a:solidFill>
              </a:rPr>
              <a:t>介護保険は、高齢者の介護サービスに必要な費用を賄うための制度で、健康保険料と同様に、従業員と企業が保険料率の半分ずつを負担します。</a:t>
            </a:r>
          </a:p>
        </p:txBody>
      </p:sp>
      <p:sp>
        <p:nvSpPr>
          <p:cNvPr id="25" name="テキスト ボックス 24">
            <a:extLst>
              <a:ext uri="{FF2B5EF4-FFF2-40B4-BE49-F238E27FC236}">
                <a16:creationId xmlns:a16="http://schemas.microsoft.com/office/drawing/2014/main" id="{ACE63166-5BC1-1F16-DE2D-1A206083CF13}"/>
              </a:ext>
            </a:extLst>
          </p:cNvPr>
          <p:cNvSpPr txBox="1"/>
          <p:nvPr/>
        </p:nvSpPr>
        <p:spPr>
          <a:xfrm>
            <a:off x="483337" y="2944463"/>
            <a:ext cx="5342420" cy="461665"/>
          </a:xfrm>
          <a:prstGeom prst="rect">
            <a:avLst/>
          </a:prstGeom>
          <a:noFill/>
        </p:spPr>
        <p:txBody>
          <a:bodyPr wrap="square">
            <a:spAutoFit/>
          </a:bodyPr>
          <a:lstStyle/>
          <a:p>
            <a:r>
              <a:rPr lang="en-US" altLang="ja-JP" sz="1200" b="0" i="0">
                <a:solidFill>
                  <a:schemeClr val="tx1">
                    <a:lumMod val="65000"/>
                    <a:lumOff val="35000"/>
                  </a:schemeClr>
                </a:solidFill>
                <a:effectLst/>
                <a:latin typeface="+mn-ea"/>
              </a:rPr>
              <a:t>※</a:t>
            </a:r>
            <a:r>
              <a:rPr lang="ja-JP" altLang="en-US" sz="1200" b="0" i="0">
                <a:solidFill>
                  <a:schemeClr val="tx1">
                    <a:lumMod val="65000"/>
                    <a:lumOff val="35000"/>
                  </a:schemeClr>
                </a:solidFill>
                <a:effectLst/>
                <a:latin typeface="+mn-ea"/>
              </a:rPr>
              <a:t>健康保険・厚生年金保険の保険料は、「標準報酬月額」に応じて</a:t>
            </a:r>
            <a:r>
              <a:rPr lang="ja-JP" altLang="en-US" sz="1200">
                <a:solidFill>
                  <a:schemeClr val="tx1">
                    <a:lumMod val="65000"/>
                    <a:lumOff val="35000"/>
                  </a:schemeClr>
                </a:solidFill>
                <a:latin typeface="+mn-ea"/>
              </a:rPr>
              <a:t>決まります。</a:t>
            </a:r>
            <a:endParaRPr lang="en-US" altLang="ja-JP" sz="1200">
              <a:solidFill>
                <a:schemeClr val="tx1">
                  <a:lumMod val="65000"/>
                  <a:lumOff val="35000"/>
                </a:schemeClr>
              </a:solidFill>
              <a:latin typeface="+mn-ea"/>
            </a:endParaRPr>
          </a:p>
          <a:p>
            <a:r>
              <a:rPr lang="ja-JP" altLang="en-US" sz="1200">
                <a:solidFill>
                  <a:schemeClr val="tx1">
                    <a:lumMod val="65000"/>
                    <a:lumOff val="35000"/>
                  </a:schemeClr>
                </a:solidFill>
                <a:latin typeface="+mn-ea"/>
              </a:rPr>
              <a:t>　手取りかんたんシミュレーターを是非活用ください。</a:t>
            </a:r>
            <a:endParaRPr lang="en-US" altLang="ja-JP" sz="1200" b="0" i="0">
              <a:solidFill>
                <a:schemeClr val="tx1">
                  <a:lumMod val="65000"/>
                  <a:lumOff val="35000"/>
                </a:schemeClr>
              </a:solidFill>
              <a:effectLst/>
              <a:latin typeface="+mn-ea"/>
            </a:endParaRPr>
          </a:p>
        </p:txBody>
      </p:sp>
      <p:pic>
        <p:nvPicPr>
          <p:cNvPr id="3" name="図 2">
            <a:extLst>
              <a:ext uri="{FF2B5EF4-FFF2-40B4-BE49-F238E27FC236}">
                <a16:creationId xmlns:a16="http://schemas.microsoft.com/office/drawing/2014/main" id="{FB363A85-2BB7-2612-D30A-10F17F6BD2F6}"/>
              </a:ext>
            </a:extLst>
          </p:cNvPr>
          <p:cNvPicPr>
            <a:picLocks noChangeAspect="1"/>
          </p:cNvPicPr>
          <p:nvPr/>
        </p:nvPicPr>
        <p:blipFill>
          <a:blip r:embed="rId4"/>
          <a:stretch>
            <a:fillRect/>
          </a:stretch>
        </p:blipFill>
        <p:spPr>
          <a:xfrm>
            <a:off x="5911179" y="2011814"/>
            <a:ext cx="3034086" cy="1495914"/>
          </a:xfrm>
          <a:prstGeom prst="rect">
            <a:avLst/>
          </a:prstGeom>
          <a:ln>
            <a:solidFill>
              <a:srgbClr val="B4D7D6"/>
            </a:solidFill>
          </a:ln>
        </p:spPr>
      </p:pic>
      <p:sp>
        <p:nvSpPr>
          <p:cNvPr id="5" name="TextBox 9">
            <a:extLst>
              <a:ext uri="{FF2B5EF4-FFF2-40B4-BE49-F238E27FC236}">
                <a16:creationId xmlns:a16="http://schemas.microsoft.com/office/drawing/2014/main" id="{A0C345A5-D805-0CD8-D9C3-C9AEC076B299}"/>
              </a:ext>
            </a:extLst>
          </p:cNvPr>
          <p:cNvSpPr txBox="1"/>
          <p:nvPr/>
        </p:nvSpPr>
        <p:spPr>
          <a:xfrm>
            <a:off x="201655" y="279883"/>
            <a:ext cx="685687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rPr>
              <a:t>社会保険料について</a:t>
            </a:r>
            <a:endParaRPr lang="en-US" sz="2400" b="1">
              <a:solidFill>
                <a:schemeClr val="tx1">
                  <a:lumMod val="65000"/>
                  <a:lumOff val="35000"/>
                </a:schemeClr>
              </a:solidFill>
              <a:latin typeface="Meiryo UI"/>
              <a:cs typeface="Arial"/>
            </a:endParaRPr>
          </a:p>
        </p:txBody>
      </p:sp>
      <p:sp>
        <p:nvSpPr>
          <p:cNvPr id="7" name="テキスト ボックス 6">
            <a:extLst>
              <a:ext uri="{FF2B5EF4-FFF2-40B4-BE49-F238E27FC236}">
                <a16:creationId xmlns:a16="http://schemas.microsoft.com/office/drawing/2014/main" id="{EC237FC8-8EF7-BEB7-51EF-F8DF5C9B2C74}"/>
              </a:ext>
            </a:extLst>
          </p:cNvPr>
          <p:cNvSpPr txBox="1"/>
          <p:nvPr/>
        </p:nvSpPr>
        <p:spPr>
          <a:xfrm>
            <a:off x="214540" y="752182"/>
            <a:ext cx="8714921" cy="1077218"/>
          </a:xfrm>
          <a:prstGeom prst="rect">
            <a:avLst/>
          </a:prstGeom>
          <a:noFill/>
        </p:spPr>
        <p:txBody>
          <a:bodyPr wrap="square" rtlCol="0">
            <a:spAutoFit/>
          </a:bodyPr>
          <a:lstStyle/>
          <a:p>
            <a:r>
              <a:rPr lang="ja-JP" altLang="en-US" sz="1600">
                <a:solidFill>
                  <a:schemeClr val="tx1">
                    <a:lumMod val="65000"/>
                    <a:lumOff val="35000"/>
                  </a:schemeClr>
                </a:solidFill>
              </a:rPr>
              <a:t>「健康保険、厚生年金保険」は、それぞれ定められた</a:t>
            </a:r>
            <a:r>
              <a:rPr lang="ja-JP" altLang="en-US" sz="1600" b="1">
                <a:solidFill>
                  <a:schemeClr val="tx1">
                    <a:lumMod val="65000"/>
                    <a:lumOff val="35000"/>
                  </a:schemeClr>
                </a:solidFill>
              </a:rPr>
              <a:t>保険料率の半分を従業員が、残りの半分を企業が負担します</a:t>
            </a:r>
            <a:r>
              <a:rPr lang="ja-JP" altLang="en-US" sz="1600">
                <a:solidFill>
                  <a:schemeClr val="tx1">
                    <a:lumMod val="65000"/>
                    <a:lumOff val="35000"/>
                  </a:schemeClr>
                </a:solidFill>
              </a:rPr>
              <a:t>。会社勤めをしている人の場合、社会保険料（健康保険料と厚生年金保険料）は毎月の給料から天引きされています。この社会保険料は、毎月の給与額とほぼ等しい「標準報酬月額（</a:t>
            </a:r>
            <a:r>
              <a:rPr lang="en-US" altLang="ja-JP" sz="1600">
                <a:solidFill>
                  <a:schemeClr val="tx1">
                    <a:lumMod val="65000"/>
                    <a:lumOff val="35000"/>
                  </a:schemeClr>
                </a:solidFill>
              </a:rPr>
              <a:t>※</a:t>
            </a:r>
            <a:r>
              <a:rPr lang="ja-JP" altLang="en-US" sz="1600">
                <a:solidFill>
                  <a:schemeClr val="tx1">
                    <a:lumMod val="65000"/>
                    <a:lumOff val="35000"/>
                  </a:schemeClr>
                </a:solidFill>
              </a:rPr>
              <a:t>）」に、一定の割合「保険料率」をかけ合わせて計算します。</a:t>
            </a:r>
          </a:p>
        </p:txBody>
      </p:sp>
      <p:sp>
        <p:nvSpPr>
          <p:cNvPr id="8" name="テキスト ボックス 7">
            <a:extLst>
              <a:ext uri="{FF2B5EF4-FFF2-40B4-BE49-F238E27FC236}">
                <a16:creationId xmlns:a16="http://schemas.microsoft.com/office/drawing/2014/main" id="{BCEB235D-6603-DD38-D303-5F16AB811009}"/>
              </a:ext>
            </a:extLst>
          </p:cNvPr>
          <p:cNvSpPr txBox="1"/>
          <p:nvPr/>
        </p:nvSpPr>
        <p:spPr>
          <a:xfrm>
            <a:off x="214540" y="5283131"/>
            <a:ext cx="8714921" cy="1223412"/>
          </a:xfrm>
          <a:prstGeom prst="rect">
            <a:avLst/>
          </a:prstGeom>
          <a:solidFill>
            <a:schemeClr val="bg1">
              <a:lumMod val="95000"/>
            </a:schemeClr>
          </a:solidFill>
        </p:spPr>
        <p:txBody>
          <a:bodyPr wrap="square" rtlCol="0">
            <a:spAutoFit/>
          </a:bodyPr>
          <a:lstStyle/>
          <a:p>
            <a:r>
              <a:rPr lang="ja-JP" altLang="en-US" sz="1050" dirty="0">
                <a:solidFill>
                  <a:schemeClr val="tx1">
                    <a:lumMod val="65000"/>
                    <a:lumOff val="35000"/>
                  </a:schemeClr>
                </a:solidFill>
              </a:rPr>
              <a:t>（</a:t>
            </a:r>
            <a:r>
              <a:rPr lang="en-US" altLang="ja-JP" sz="1050" dirty="0">
                <a:solidFill>
                  <a:schemeClr val="tx1">
                    <a:lumMod val="65000"/>
                    <a:lumOff val="35000"/>
                  </a:schemeClr>
                </a:solidFill>
              </a:rPr>
              <a:t>※</a:t>
            </a:r>
            <a:r>
              <a:rPr lang="ja-JP" altLang="en-US" sz="1050" dirty="0">
                <a:solidFill>
                  <a:schemeClr val="tx1">
                    <a:lumMod val="65000"/>
                    <a:lumOff val="35000"/>
                  </a:schemeClr>
                </a:solidFill>
              </a:rPr>
              <a:t>）標準報酬月額とは</a:t>
            </a:r>
          </a:p>
          <a:p>
            <a:r>
              <a:rPr lang="ja-JP" altLang="en-US" sz="1050" dirty="0">
                <a:solidFill>
                  <a:schemeClr val="tx1">
                    <a:lumMod val="65000"/>
                    <a:lumOff val="35000"/>
                  </a:schemeClr>
                </a:solidFill>
              </a:rPr>
              <a:t>厚生年金保険では、被保険者が受け取る給与（基本給のほか残業手当や通勤手当などを含めた税引き前の給与）を一定の幅で区分した報酬月額に当てはめて決定した標準報酬月額を、保険料や年金額の計算に用います。</a:t>
            </a:r>
            <a:br>
              <a:rPr lang="ja-JP" altLang="en-US" sz="1050" dirty="0">
                <a:solidFill>
                  <a:schemeClr val="tx1">
                    <a:lumMod val="65000"/>
                    <a:lumOff val="35000"/>
                  </a:schemeClr>
                </a:solidFill>
              </a:rPr>
            </a:br>
            <a:r>
              <a:rPr lang="ja-JP" altLang="en-US" sz="1050" dirty="0">
                <a:solidFill>
                  <a:schemeClr val="tx1">
                    <a:lumMod val="65000"/>
                    <a:lumOff val="35000"/>
                  </a:schemeClr>
                </a:solidFill>
              </a:rPr>
              <a:t>報酬月額は、通勤手当等を含めた報酬に加え、事業所が提供する宿舎費や食事代等の現物給与の額も含めて決定されます。</a:t>
            </a:r>
          </a:p>
          <a:p>
            <a:r>
              <a:rPr lang="ja-JP" altLang="en-US" sz="1050" dirty="0">
                <a:solidFill>
                  <a:schemeClr val="tx1">
                    <a:lumMod val="65000"/>
                    <a:lumOff val="35000"/>
                  </a:schemeClr>
                </a:solidFill>
              </a:rPr>
              <a:t>また、毎年</a:t>
            </a:r>
            <a:r>
              <a:rPr lang="en-US" altLang="ja-JP" sz="1050" dirty="0">
                <a:solidFill>
                  <a:schemeClr val="tx1">
                    <a:lumMod val="65000"/>
                    <a:lumOff val="35000"/>
                  </a:schemeClr>
                </a:solidFill>
              </a:rPr>
              <a:t>9</a:t>
            </a:r>
            <a:r>
              <a:rPr lang="ja-JP" altLang="en-US" sz="1050" dirty="0">
                <a:solidFill>
                  <a:schemeClr val="tx1">
                    <a:lumMod val="65000"/>
                    <a:lumOff val="35000"/>
                  </a:schemeClr>
                </a:solidFill>
              </a:rPr>
              <a:t>月に、</a:t>
            </a:r>
            <a:r>
              <a:rPr lang="en-US" altLang="ja-JP" sz="1050" dirty="0">
                <a:solidFill>
                  <a:schemeClr val="tx1">
                    <a:lumMod val="65000"/>
                    <a:lumOff val="35000"/>
                  </a:schemeClr>
                </a:solidFill>
              </a:rPr>
              <a:t>4</a:t>
            </a:r>
            <a:r>
              <a:rPr lang="ja-JP" altLang="en-US" sz="1050" dirty="0">
                <a:solidFill>
                  <a:schemeClr val="tx1">
                    <a:lumMod val="65000"/>
                    <a:lumOff val="35000"/>
                  </a:schemeClr>
                </a:solidFill>
              </a:rPr>
              <a:t>月から</a:t>
            </a:r>
            <a:r>
              <a:rPr lang="en-US" altLang="ja-JP" sz="1050" dirty="0">
                <a:solidFill>
                  <a:schemeClr val="tx1">
                    <a:lumMod val="65000"/>
                    <a:lumOff val="35000"/>
                  </a:schemeClr>
                </a:solidFill>
              </a:rPr>
              <a:t>6</a:t>
            </a:r>
            <a:r>
              <a:rPr lang="ja-JP" altLang="en-US" sz="1050" dirty="0">
                <a:solidFill>
                  <a:schemeClr val="tx1">
                    <a:lumMod val="65000"/>
                    <a:lumOff val="35000"/>
                  </a:schemeClr>
                </a:solidFill>
              </a:rPr>
              <a:t>月の報酬月額を基に、標準報酬月額の改定が行われます（定時決定）。</a:t>
            </a:r>
            <a:br>
              <a:rPr lang="ja-JP" altLang="en-US" sz="1050" dirty="0">
                <a:solidFill>
                  <a:schemeClr val="tx1">
                    <a:lumMod val="65000"/>
                    <a:lumOff val="35000"/>
                  </a:schemeClr>
                </a:solidFill>
              </a:rPr>
            </a:br>
            <a:r>
              <a:rPr lang="ja-JP" altLang="en-US" sz="1050" dirty="0">
                <a:solidFill>
                  <a:schemeClr val="tx1">
                    <a:lumMod val="65000"/>
                    <a:lumOff val="35000"/>
                  </a:schemeClr>
                </a:solidFill>
              </a:rPr>
              <a:t>定時決定の算定月以後に報酬月額に大幅な変動（標準報酬月額の</a:t>
            </a:r>
            <a:r>
              <a:rPr lang="en-US" altLang="ja-JP" sz="1050" dirty="0">
                <a:solidFill>
                  <a:schemeClr val="tx1">
                    <a:lumMod val="65000"/>
                    <a:lumOff val="35000"/>
                  </a:schemeClr>
                </a:solidFill>
              </a:rPr>
              <a:t>2</a:t>
            </a:r>
            <a:r>
              <a:rPr lang="ja-JP" altLang="en-US" sz="1050" dirty="0">
                <a:solidFill>
                  <a:schemeClr val="tx1">
                    <a:lumMod val="65000"/>
                    <a:lumOff val="35000"/>
                  </a:schemeClr>
                </a:solidFill>
              </a:rPr>
              <a:t>等級以上）があった場合には、標準報酬月額の改定が行われます（随時改定）</a:t>
            </a:r>
          </a:p>
          <a:p>
            <a:r>
              <a:rPr lang="ja-JP" altLang="en-US" sz="1050" dirty="0">
                <a:solidFill>
                  <a:schemeClr val="tx1">
                    <a:lumMod val="65000"/>
                    <a:lumOff val="35000"/>
                  </a:schemeClr>
                </a:solidFill>
              </a:rPr>
              <a:t>出典：厚生年金保険の保険料：</a:t>
            </a:r>
            <a:r>
              <a:rPr lang="ja-JP" altLang="en-US" sz="1050" dirty="0">
                <a:hlinkClick r:id="rId5"/>
              </a:rPr>
              <a:t>厚生年金保険の保険料｜日本年金機構</a:t>
            </a:r>
            <a:endParaRPr lang="ja-JP" altLang="en-US" sz="1050" dirty="0">
              <a:solidFill>
                <a:schemeClr val="tx1">
                  <a:lumMod val="65000"/>
                  <a:lumOff val="35000"/>
                </a:schemeClr>
              </a:solidFill>
            </a:endParaRPr>
          </a:p>
        </p:txBody>
      </p:sp>
      <p:sp>
        <p:nvSpPr>
          <p:cNvPr id="11" name="正方形/長方形 10">
            <a:extLst>
              <a:ext uri="{FF2B5EF4-FFF2-40B4-BE49-F238E27FC236}">
                <a16:creationId xmlns:a16="http://schemas.microsoft.com/office/drawing/2014/main" id="{14B4FC42-3A12-44A1-FEB3-8EB7DD551908}"/>
              </a:ext>
            </a:extLst>
          </p:cNvPr>
          <p:cNvSpPr/>
          <p:nvPr/>
        </p:nvSpPr>
        <p:spPr>
          <a:xfrm>
            <a:off x="483422" y="2116341"/>
            <a:ext cx="5342419" cy="762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spcAft>
                <a:spcPts val="600"/>
              </a:spcAft>
              <a:buFont typeface="Arial" panose="020B0604020202020204" pitchFamily="34" charset="0"/>
              <a:buChar char="•"/>
            </a:pPr>
            <a:r>
              <a:rPr kumimoji="1" lang="zh-TW" altLang="en-US" sz="1600" b="1">
                <a:solidFill>
                  <a:schemeClr val="tx1">
                    <a:lumMod val="65000"/>
                    <a:lumOff val="35000"/>
                  </a:schemeClr>
                </a:solidFill>
                <a:latin typeface="+mn-ea"/>
              </a:rPr>
              <a:t>健康保険料＝標準報酬月額</a:t>
            </a:r>
            <a:r>
              <a:rPr kumimoji="1" lang="en-US" altLang="zh-TW" sz="1600" b="1">
                <a:solidFill>
                  <a:schemeClr val="tx1">
                    <a:lumMod val="65000"/>
                    <a:lumOff val="35000"/>
                  </a:schemeClr>
                </a:solidFill>
                <a:latin typeface="+mn-ea"/>
              </a:rPr>
              <a:t>×</a:t>
            </a:r>
            <a:r>
              <a:rPr kumimoji="1" lang="zh-TW" altLang="en-US" sz="1600" b="1">
                <a:solidFill>
                  <a:schemeClr val="tx1">
                    <a:lumMod val="65000"/>
                    <a:lumOff val="35000"/>
                  </a:schemeClr>
                </a:solidFill>
                <a:latin typeface="+mn-ea"/>
              </a:rPr>
              <a:t>健康保険料率</a:t>
            </a:r>
          </a:p>
          <a:p>
            <a:pPr marL="285750" indent="-285750">
              <a:spcAft>
                <a:spcPts val="600"/>
              </a:spcAft>
              <a:buFont typeface="Arial" panose="020B0604020202020204" pitchFamily="34" charset="0"/>
              <a:buChar char="•"/>
            </a:pPr>
            <a:r>
              <a:rPr kumimoji="1" lang="zh-TW" altLang="en-US" sz="1600" b="1">
                <a:solidFill>
                  <a:schemeClr val="tx1">
                    <a:lumMod val="65000"/>
                    <a:lumOff val="35000"/>
                  </a:schemeClr>
                </a:solidFill>
                <a:latin typeface="+mn-ea"/>
              </a:rPr>
              <a:t>厚生年金保険料＝標準報酬月額</a:t>
            </a:r>
            <a:r>
              <a:rPr kumimoji="1" lang="en-US" altLang="zh-TW" sz="1600" b="1">
                <a:solidFill>
                  <a:schemeClr val="tx1">
                    <a:lumMod val="65000"/>
                    <a:lumOff val="35000"/>
                  </a:schemeClr>
                </a:solidFill>
                <a:latin typeface="+mn-ea"/>
              </a:rPr>
              <a:t>×</a:t>
            </a:r>
            <a:r>
              <a:rPr kumimoji="1" lang="zh-TW" altLang="en-US" sz="1600" b="1">
                <a:solidFill>
                  <a:schemeClr val="tx1">
                    <a:lumMod val="65000"/>
                    <a:lumOff val="35000"/>
                  </a:schemeClr>
                </a:solidFill>
                <a:latin typeface="+mn-ea"/>
              </a:rPr>
              <a:t>厚生年金保険料率</a:t>
            </a:r>
          </a:p>
        </p:txBody>
      </p:sp>
      <p:sp>
        <p:nvSpPr>
          <p:cNvPr id="6" name="フッター プレースホルダー 5">
            <a:extLst>
              <a:ext uri="{FF2B5EF4-FFF2-40B4-BE49-F238E27FC236}">
                <a16:creationId xmlns:a16="http://schemas.microsoft.com/office/drawing/2014/main" id="{54CCFBD4-A4E7-E2DA-2933-6C50190DAD4C}"/>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482375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FE869-0209-132C-D167-0AF7D75008F0}"/>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CAF1154-D1D9-F913-6414-DEB89B0B51F0}"/>
              </a:ext>
            </a:extLst>
          </p:cNvPr>
          <p:cNvSpPr>
            <a:spLocks noGrp="1"/>
          </p:cNvSpPr>
          <p:nvPr>
            <p:ph type="sldNum" sz="quarter" idx="12"/>
          </p:nvPr>
        </p:nvSpPr>
        <p:spPr/>
        <p:txBody>
          <a:bodyPr/>
          <a:lstStyle/>
          <a:p>
            <a:r>
              <a:rPr kumimoji="1" lang="en-US" altLang="ja-JP"/>
              <a:t>9</a:t>
            </a:r>
            <a:endParaRPr kumimoji="1" lang="ja-JP" altLang="en-US"/>
          </a:p>
        </p:txBody>
      </p:sp>
      <p:pic>
        <p:nvPicPr>
          <p:cNvPr id="4" name="図 3">
            <a:extLst>
              <a:ext uri="{FF2B5EF4-FFF2-40B4-BE49-F238E27FC236}">
                <a16:creationId xmlns:a16="http://schemas.microsoft.com/office/drawing/2014/main" id="{1FE4C54F-652C-CD0E-09DA-D570A732140F}"/>
              </a:ext>
            </a:extLst>
          </p:cNvPr>
          <p:cNvPicPr>
            <a:picLocks noChangeAspect="1"/>
          </p:cNvPicPr>
          <p:nvPr/>
        </p:nvPicPr>
        <p:blipFill>
          <a:blip r:embed="rId3"/>
          <a:stretch>
            <a:fillRect/>
          </a:stretch>
        </p:blipFill>
        <p:spPr>
          <a:xfrm>
            <a:off x="444730" y="1288703"/>
            <a:ext cx="6287674" cy="2170054"/>
          </a:xfrm>
          <a:prstGeom prst="rect">
            <a:avLst/>
          </a:prstGeom>
        </p:spPr>
      </p:pic>
      <p:pic>
        <p:nvPicPr>
          <p:cNvPr id="6" name="図 5">
            <a:extLst>
              <a:ext uri="{FF2B5EF4-FFF2-40B4-BE49-F238E27FC236}">
                <a16:creationId xmlns:a16="http://schemas.microsoft.com/office/drawing/2014/main" id="{9A6CF895-18E1-DF9D-2C83-B9CA24AB46BB}"/>
              </a:ext>
            </a:extLst>
          </p:cNvPr>
          <p:cNvPicPr>
            <a:picLocks noChangeAspect="1"/>
          </p:cNvPicPr>
          <p:nvPr/>
        </p:nvPicPr>
        <p:blipFill>
          <a:blip r:embed="rId4"/>
          <a:srcRect t="14198" b="186"/>
          <a:stretch/>
        </p:blipFill>
        <p:spPr>
          <a:xfrm>
            <a:off x="444730" y="3891672"/>
            <a:ext cx="6268155" cy="2636696"/>
          </a:xfrm>
          <a:prstGeom prst="rect">
            <a:avLst/>
          </a:prstGeom>
        </p:spPr>
      </p:pic>
      <p:sp>
        <p:nvSpPr>
          <p:cNvPr id="7" name="テキスト ボックス 6">
            <a:extLst>
              <a:ext uri="{FF2B5EF4-FFF2-40B4-BE49-F238E27FC236}">
                <a16:creationId xmlns:a16="http://schemas.microsoft.com/office/drawing/2014/main" id="{138E9ED7-BD21-459C-8C7A-47FC6C9E8C25}"/>
              </a:ext>
            </a:extLst>
          </p:cNvPr>
          <p:cNvSpPr txBox="1"/>
          <p:nvPr/>
        </p:nvSpPr>
        <p:spPr>
          <a:xfrm>
            <a:off x="380831" y="3511649"/>
            <a:ext cx="6733746" cy="338554"/>
          </a:xfrm>
          <a:prstGeom prst="rect">
            <a:avLst/>
          </a:prstGeom>
          <a:noFill/>
        </p:spPr>
        <p:txBody>
          <a:bodyPr wrap="square" rtlCol="0">
            <a:spAutoFit/>
          </a:bodyPr>
          <a:lstStyle/>
          <a:p>
            <a:r>
              <a:rPr kumimoji="1" lang="ja-JP" altLang="en-US" sz="1600" b="1" u="sng">
                <a:solidFill>
                  <a:schemeClr val="tx1">
                    <a:lumMod val="65000"/>
                    <a:lumOff val="35000"/>
                  </a:schemeClr>
                </a:solidFill>
              </a:rPr>
              <a:t>■年金額の増額例</a:t>
            </a:r>
            <a:r>
              <a:rPr kumimoji="1" lang="en-US" altLang="ja-JP" sz="1600" b="1" u="sng">
                <a:solidFill>
                  <a:schemeClr val="tx1">
                    <a:lumMod val="65000"/>
                    <a:lumOff val="35000"/>
                  </a:schemeClr>
                </a:solidFill>
              </a:rPr>
              <a:t>_</a:t>
            </a:r>
            <a:r>
              <a:rPr kumimoji="1" lang="ja-JP" altLang="en-US" sz="1600" b="1" u="sng">
                <a:solidFill>
                  <a:schemeClr val="tx1">
                    <a:lumMod val="65000"/>
                    <a:lumOff val="35000"/>
                  </a:schemeClr>
                </a:solidFill>
              </a:rPr>
              <a:t>厚生年金に加入するとどれぐらい年金額が増えるの？</a:t>
            </a:r>
          </a:p>
        </p:txBody>
      </p:sp>
      <p:sp>
        <p:nvSpPr>
          <p:cNvPr id="18" name="テキスト ボックス 17">
            <a:extLst>
              <a:ext uri="{FF2B5EF4-FFF2-40B4-BE49-F238E27FC236}">
                <a16:creationId xmlns:a16="http://schemas.microsoft.com/office/drawing/2014/main" id="{5F1337E3-BA51-246F-B8EF-CF49F61D522F}"/>
              </a:ext>
            </a:extLst>
          </p:cNvPr>
          <p:cNvSpPr txBox="1"/>
          <p:nvPr/>
        </p:nvSpPr>
        <p:spPr>
          <a:xfrm>
            <a:off x="380831" y="835030"/>
            <a:ext cx="7493169" cy="338554"/>
          </a:xfrm>
          <a:prstGeom prst="rect">
            <a:avLst/>
          </a:prstGeom>
          <a:noFill/>
        </p:spPr>
        <p:txBody>
          <a:bodyPr wrap="square" rtlCol="0">
            <a:spAutoFit/>
          </a:bodyPr>
          <a:lstStyle/>
          <a:p>
            <a:r>
              <a:rPr kumimoji="1" lang="ja-JP" altLang="en-US" sz="1600" b="1" u="sng">
                <a:solidFill>
                  <a:schemeClr val="tx1">
                    <a:lumMod val="65000"/>
                    <a:lumOff val="35000"/>
                  </a:schemeClr>
                </a:solidFill>
                <a:latin typeface="+mj-ea"/>
                <a:ea typeface="+mj-ea"/>
              </a:rPr>
              <a:t>■厚生年金保険に加入することで「基礎年金」に加えて「厚生年金」が受け取れます。</a:t>
            </a:r>
            <a:endParaRPr kumimoji="1" lang="en-US" altLang="ja-JP" sz="1600" b="1" u="sng">
              <a:solidFill>
                <a:schemeClr val="tx1">
                  <a:lumMod val="65000"/>
                  <a:lumOff val="35000"/>
                </a:schemeClr>
              </a:solidFill>
              <a:latin typeface="+mj-ea"/>
              <a:ea typeface="+mj-ea"/>
            </a:endParaRPr>
          </a:p>
        </p:txBody>
      </p:sp>
      <p:pic>
        <p:nvPicPr>
          <p:cNvPr id="21" name="図 20">
            <a:extLst>
              <a:ext uri="{FF2B5EF4-FFF2-40B4-BE49-F238E27FC236}">
                <a16:creationId xmlns:a16="http://schemas.microsoft.com/office/drawing/2014/main" id="{CE7E4AEA-195D-B80F-24EA-7EA740BAB9EE}"/>
              </a:ext>
            </a:extLst>
          </p:cNvPr>
          <p:cNvPicPr>
            <a:picLocks noChangeAspect="1"/>
          </p:cNvPicPr>
          <p:nvPr/>
        </p:nvPicPr>
        <p:blipFill>
          <a:blip r:embed="rId5"/>
          <a:srcRect l="6466" r="26170" b="1791"/>
          <a:stretch/>
        </p:blipFill>
        <p:spPr>
          <a:xfrm>
            <a:off x="6931263" y="5743932"/>
            <a:ext cx="1308648" cy="613395"/>
          </a:xfrm>
          <a:prstGeom prst="rect">
            <a:avLst/>
          </a:prstGeom>
        </p:spPr>
      </p:pic>
      <p:pic>
        <p:nvPicPr>
          <p:cNvPr id="26" name="図 25">
            <a:extLst>
              <a:ext uri="{FF2B5EF4-FFF2-40B4-BE49-F238E27FC236}">
                <a16:creationId xmlns:a16="http://schemas.microsoft.com/office/drawing/2014/main" id="{C173724B-45C2-7A6F-1B1E-37C50AC2226E}"/>
              </a:ext>
            </a:extLst>
          </p:cNvPr>
          <p:cNvPicPr>
            <a:picLocks noChangeAspect="1"/>
          </p:cNvPicPr>
          <p:nvPr/>
        </p:nvPicPr>
        <p:blipFill>
          <a:blip r:embed="rId6"/>
          <a:srcRect l="84945" r="1033" b="-4861"/>
          <a:stretch/>
        </p:blipFill>
        <p:spPr>
          <a:xfrm>
            <a:off x="7486650" y="4027569"/>
            <a:ext cx="817924" cy="828680"/>
          </a:xfrm>
          <a:prstGeom prst="rect">
            <a:avLst/>
          </a:prstGeom>
        </p:spPr>
      </p:pic>
      <p:sp>
        <p:nvSpPr>
          <p:cNvPr id="27" name="吹き出し: 四角形 26">
            <a:extLst>
              <a:ext uri="{FF2B5EF4-FFF2-40B4-BE49-F238E27FC236}">
                <a16:creationId xmlns:a16="http://schemas.microsoft.com/office/drawing/2014/main" id="{F8A67D1B-06B6-107B-D554-F9A2C3A11E88}"/>
              </a:ext>
            </a:extLst>
          </p:cNvPr>
          <p:cNvSpPr/>
          <p:nvPr/>
        </p:nvSpPr>
        <p:spPr>
          <a:xfrm>
            <a:off x="7230639" y="3371006"/>
            <a:ext cx="1234597" cy="479197"/>
          </a:xfrm>
          <a:prstGeom prst="wedgeRectCallout">
            <a:avLst>
              <a:gd name="adj1" fmla="val -4457"/>
              <a:gd name="adj2" fmla="val 89084"/>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a:solidFill>
                  <a:schemeClr val="tx1">
                    <a:lumMod val="65000"/>
                    <a:lumOff val="35000"/>
                  </a:schemeClr>
                </a:solidFill>
              </a:rPr>
              <a:t>1</a:t>
            </a:r>
            <a:r>
              <a:rPr kumimoji="1" lang="ja-JP" altLang="en-US" sz="1050" b="1">
                <a:solidFill>
                  <a:schemeClr val="tx1">
                    <a:lumMod val="65000"/>
                    <a:lumOff val="35000"/>
                  </a:schemeClr>
                </a:solidFill>
              </a:rPr>
              <a:t>分でわかる！</a:t>
            </a:r>
            <a:endParaRPr kumimoji="1" lang="en-US" altLang="ja-JP" sz="1050" b="1">
              <a:solidFill>
                <a:schemeClr val="tx1">
                  <a:lumMod val="65000"/>
                  <a:lumOff val="35000"/>
                </a:schemeClr>
              </a:solidFill>
            </a:endParaRPr>
          </a:p>
          <a:p>
            <a:pPr algn="ctr"/>
            <a:r>
              <a:rPr kumimoji="1" lang="ja-JP" altLang="en-US" sz="1050" b="1">
                <a:solidFill>
                  <a:schemeClr val="tx1">
                    <a:lumMod val="65000"/>
                    <a:lumOff val="35000"/>
                  </a:schemeClr>
                </a:solidFill>
              </a:rPr>
              <a:t>動画はこちら</a:t>
            </a:r>
          </a:p>
        </p:txBody>
      </p:sp>
      <p:sp>
        <p:nvSpPr>
          <p:cNvPr id="28" name="吹き出し: 四角形 27">
            <a:extLst>
              <a:ext uri="{FF2B5EF4-FFF2-40B4-BE49-F238E27FC236}">
                <a16:creationId xmlns:a16="http://schemas.microsoft.com/office/drawing/2014/main" id="{1C773EE5-2F9C-7682-0848-2B60A614F7BA}"/>
              </a:ext>
            </a:extLst>
          </p:cNvPr>
          <p:cNvSpPr/>
          <p:nvPr/>
        </p:nvSpPr>
        <p:spPr>
          <a:xfrm>
            <a:off x="6931263" y="4957307"/>
            <a:ext cx="1954161" cy="571948"/>
          </a:xfrm>
          <a:prstGeom prst="wedgeRectCallout">
            <a:avLst>
              <a:gd name="adj1" fmla="val -11771"/>
              <a:gd name="adj2" fmla="val 105651"/>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a:solidFill>
                  <a:schemeClr val="tx1">
                    <a:lumMod val="65000"/>
                    <a:lumOff val="35000"/>
                  </a:schemeClr>
                </a:solidFill>
              </a:rPr>
              <a:t>社会保険加入による</a:t>
            </a:r>
            <a:r>
              <a:rPr kumimoji="1" lang="ja-JP" altLang="en-US" sz="1050" b="1">
                <a:solidFill>
                  <a:schemeClr val="accent2">
                    <a:lumMod val="75000"/>
                  </a:schemeClr>
                </a:solidFill>
              </a:rPr>
              <a:t>将来のご自身の年金額の変化</a:t>
            </a:r>
            <a:r>
              <a:rPr kumimoji="1" lang="ja-JP" altLang="en-US" sz="1050" b="1">
                <a:solidFill>
                  <a:schemeClr val="tx1">
                    <a:lumMod val="65000"/>
                    <a:lumOff val="35000"/>
                  </a:schemeClr>
                </a:solidFill>
              </a:rPr>
              <a:t>をシュミレーションすることができます。</a:t>
            </a:r>
            <a:endParaRPr kumimoji="1" lang="en-US" altLang="ja-JP" sz="1050" b="1">
              <a:solidFill>
                <a:schemeClr val="tx1">
                  <a:lumMod val="65000"/>
                  <a:lumOff val="35000"/>
                </a:schemeClr>
              </a:solidFill>
            </a:endParaRPr>
          </a:p>
        </p:txBody>
      </p:sp>
      <p:pic>
        <p:nvPicPr>
          <p:cNvPr id="30" name="図 29">
            <a:extLst>
              <a:ext uri="{FF2B5EF4-FFF2-40B4-BE49-F238E27FC236}">
                <a16:creationId xmlns:a16="http://schemas.microsoft.com/office/drawing/2014/main" id="{3773AA82-F9BF-C5AC-CA2A-5A26C19F340C}"/>
              </a:ext>
            </a:extLst>
          </p:cNvPr>
          <p:cNvPicPr>
            <a:picLocks noChangeAspect="1"/>
          </p:cNvPicPr>
          <p:nvPr/>
        </p:nvPicPr>
        <p:blipFill>
          <a:blip r:embed="rId7"/>
          <a:stretch>
            <a:fillRect/>
          </a:stretch>
        </p:blipFill>
        <p:spPr>
          <a:xfrm>
            <a:off x="8287467" y="5743931"/>
            <a:ext cx="641459" cy="613395"/>
          </a:xfrm>
          <a:prstGeom prst="rect">
            <a:avLst/>
          </a:prstGeom>
        </p:spPr>
      </p:pic>
      <p:sp>
        <p:nvSpPr>
          <p:cNvPr id="31" name="テキスト ボックス 30">
            <a:extLst>
              <a:ext uri="{FF2B5EF4-FFF2-40B4-BE49-F238E27FC236}">
                <a16:creationId xmlns:a16="http://schemas.microsoft.com/office/drawing/2014/main" id="{44576F35-09B7-FCFC-68D1-526DE45F97B7}"/>
              </a:ext>
            </a:extLst>
          </p:cNvPr>
          <p:cNvSpPr txBox="1"/>
          <p:nvPr/>
        </p:nvSpPr>
        <p:spPr>
          <a:xfrm>
            <a:off x="5770731" y="6653626"/>
            <a:ext cx="3629712" cy="215444"/>
          </a:xfrm>
          <a:prstGeom prst="rect">
            <a:avLst/>
          </a:prstGeom>
          <a:noFill/>
        </p:spPr>
        <p:txBody>
          <a:bodyPr wrap="square" rtlCol="0">
            <a:spAutoFit/>
          </a:bodyPr>
          <a:lstStyle/>
          <a:p>
            <a:r>
              <a:rPr kumimoji="1" lang="ja-JP" altLang="en-US" sz="800" dirty="0">
                <a:solidFill>
                  <a:schemeClr val="tx1">
                    <a:lumMod val="65000"/>
                    <a:lumOff val="35000"/>
                  </a:schemeClr>
                </a:solidFill>
                <a:latin typeface="+mj-ea"/>
                <a:ea typeface="+mj-ea"/>
              </a:rPr>
              <a:t>出典：厚労省　適用拡大特設サイト　</a:t>
            </a:r>
            <a:r>
              <a:rPr lang="en-US" altLang="ja-JP" sz="800" dirty="0">
                <a:latin typeface="+mj-ea"/>
                <a:ea typeface="+mj-ea"/>
                <a:hlinkClick r:id="rId8"/>
              </a:rPr>
              <a:t>KR-leaflet-merit-nyukou_250228</a:t>
            </a:r>
            <a:endParaRPr kumimoji="1" lang="ja-JP" altLang="en-US" sz="800" dirty="0">
              <a:latin typeface="+mj-ea"/>
              <a:ea typeface="+mj-ea"/>
            </a:endParaRPr>
          </a:p>
        </p:txBody>
      </p:sp>
      <p:sp>
        <p:nvSpPr>
          <p:cNvPr id="3" name="TextBox 9">
            <a:extLst>
              <a:ext uri="{FF2B5EF4-FFF2-40B4-BE49-F238E27FC236}">
                <a16:creationId xmlns:a16="http://schemas.microsoft.com/office/drawing/2014/main" id="{EE9CD685-C6D2-DD93-226F-CD867812AB7A}"/>
              </a:ext>
            </a:extLst>
          </p:cNvPr>
          <p:cNvSpPr txBox="1"/>
          <p:nvPr/>
        </p:nvSpPr>
        <p:spPr>
          <a:xfrm>
            <a:off x="201655" y="279883"/>
            <a:ext cx="685687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2400" b="1">
                <a:solidFill>
                  <a:schemeClr val="tx1">
                    <a:lumMod val="65000"/>
                    <a:lumOff val="35000"/>
                  </a:schemeClr>
                </a:solidFill>
                <a:latin typeface="Meiryo UI"/>
              </a:rPr>
              <a:t>社会保険加入のメリット</a:t>
            </a:r>
            <a:endParaRPr lang="en-US" sz="2400" b="1">
              <a:solidFill>
                <a:schemeClr val="tx1">
                  <a:lumMod val="65000"/>
                  <a:lumOff val="35000"/>
                </a:schemeClr>
              </a:solidFill>
              <a:latin typeface="Meiryo UI"/>
              <a:cs typeface="Arial"/>
            </a:endParaRPr>
          </a:p>
        </p:txBody>
      </p:sp>
      <p:sp>
        <p:nvSpPr>
          <p:cNvPr id="5" name="フッター プレースホルダー 4">
            <a:extLst>
              <a:ext uri="{FF2B5EF4-FFF2-40B4-BE49-F238E27FC236}">
                <a16:creationId xmlns:a16="http://schemas.microsoft.com/office/drawing/2014/main" id="{A3BE4550-6FE7-1EE8-CE84-9C7C03FA595F}"/>
              </a:ext>
            </a:extLst>
          </p:cNvPr>
          <p:cNvSpPr>
            <a:spLocks noGrp="1"/>
          </p:cNvSpPr>
          <p:nvPr>
            <p:ph type="ftr" sz="quarter" idx="11"/>
          </p:nvPr>
        </p:nvSpPr>
        <p:spPr/>
        <p:txBody>
          <a:bodyPr/>
          <a:lstStyle/>
          <a:p>
            <a:r>
              <a:rPr kumimoji="1" lang="ja-JP" altLang="en-US"/>
              <a:t>本資料の内容は、社内研修における利用に限り使用することができます。社外への転載、複製、転用等の二次利用は固く禁じます。</a:t>
            </a:r>
          </a:p>
        </p:txBody>
      </p:sp>
    </p:spTree>
    <p:extLst>
      <p:ext uri="{BB962C8B-B14F-4D97-AF65-F5344CB8AC3E}">
        <p14:creationId xmlns:p14="http://schemas.microsoft.com/office/powerpoint/2010/main" val="13466709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ユーザー定義 1">
      <a:majorFont>
        <a:latin typeface="Arial"/>
        <a:ea typeface="Meiryo UI"/>
        <a:cs typeface=""/>
      </a:majorFont>
      <a:minorFont>
        <a:latin typeface="Arial"/>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a:noFill/>
        </a:ln>
      </a:spPr>
      <a:bodyPr rtlCol="0" anchor="ctr"/>
      <a:lstStyle>
        <a:defPPr algn="ctr">
          <a:defRPr kumimoji="1" sz="1200">
            <a:solidFill>
              <a:schemeClr val="tx1">
                <a:lumMod val="65000"/>
                <a:lumOff val="35000"/>
              </a:schemeClr>
            </a:solidFill>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kumimoji="1" sz="1400" dirty="0" smtClean="0">
            <a:solidFill>
              <a:schemeClr val="tx1">
                <a:lumMod val="65000"/>
                <a:lumOff val="35000"/>
              </a:schemeClr>
            </a:solidFill>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DEBD824204E041A109DCCDEFDCDBB1" ma:contentTypeVersion="16" ma:contentTypeDescription="Create a new document." ma:contentTypeScope="" ma:versionID="3eb6d84ebd43287bcea64fb3f594f62b">
  <xsd:schema xmlns:xsd="http://www.w3.org/2001/XMLSchema" xmlns:xs="http://www.w3.org/2001/XMLSchema" xmlns:p="http://schemas.microsoft.com/office/2006/metadata/properties" xmlns:ns2="e307f6e1-824f-445a-9bd8-eb36a6609013" xmlns:ns3="0137c8ab-4ea0-4bed-9d77-1937a0b04182" targetNamespace="http://schemas.microsoft.com/office/2006/metadata/properties" ma:root="true" ma:fieldsID="808e962957b18976b4d2b14d69e09904" ns2:_="" ns3:_="">
    <xsd:import namespace="e307f6e1-824f-445a-9bd8-eb36a6609013"/>
    <xsd:import namespace="0137c8ab-4ea0-4bed-9d77-1937a0b0418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07f6e1-824f-445a-9bd8-eb36a66090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5a26606-5c73-4822-bc95-38ee462397a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137c8ab-4ea0-4bed-9d77-1937a0b0418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0c4bac7-7cf4-4476-a453-b39e05fb04d2}" ma:internalName="TaxCatchAll" ma:showField="CatchAllData" ma:web="0137c8ab-4ea0-4bed-9d77-1937a0b0418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07f6e1-824f-445a-9bd8-eb36a6609013">
      <Terms xmlns="http://schemas.microsoft.com/office/infopath/2007/PartnerControls"/>
    </lcf76f155ced4ddcb4097134ff3c332f>
    <TaxCatchAll xmlns="0137c8ab-4ea0-4bed-9d77-1937a0b0418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2962A8D-F8B2-44BF-9984-DFD284D9A9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07f6e1-824f-445a-9bd8-eb36a6609013"/>
    <ds:schemaRef ds:uri="0137c8ab-4ea0-4bed-9d77-1937a0b041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ABEC4D-5112-497C-9D59-3DEDBB078448}">
  <ds:schemaRefs>
    <ds:schemaRef ds:uri="0137c8ab-4ea0-4bed-9d77-1937a0b04182"/>
    <ds:schemaRef ds:uri="e307f6e1-824f-445a-9bd8-eb36a660901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BA15BBC-7B6D-43E1-A24C-89061DAB64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TotalTime>
  <Words>4332</Words>
  <PresentationFormat>画面に合わせる (4:3)</PresentationFormat>
  <Paragraphs>307</Paragraphs>
  <Slides>13</Slides>
  <Notes>13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HGP創英角ｺﾞｼｯｸUB</vt:lpstr>
      <vt:lpstr>Meiryo UI</vt:lpstr>
      <vt:lpstr>游ゴシック</vt:lpstr>
      <vt:lpstr>Arial</vt:lpstr>
      <vt:lpstr>Office テーマ</vt:lpstr>
      <vt:lpstr>従業員向け社内研修資料 ～社会保険料に関する手当の新設～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【社会保険加入促進コース】研修資料（従業員51人未満の企業向け）</dc:title>
  <dc:creator/>
  <cp:lastPrinted>1601-01-01T00:00:00Z</cp:lastPrinted>
  <dcterms:created xsi:type="dcterms:W3CDTF">2025-08-26T08:55:45Z</dcterms:created>
  <dcterms:modified xsi:type="dcterms:W3CDTF">2025-09-01T07:54:25Z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0x0101004BDEBD824204E041A109DCCDEFDCDBB1</vt:lpwstr>
  </property>
</Properties>
</file>